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7" r:id="rId1"/>
  </p:sldMasterIdLst>
  <p:notesMasterIdLst>
    <p:notesMasterId r:id="rId13"/>
  </p:notesMasterIdLst>
  <p:sldIdLst>
    <p:sldId id="257" r:id="rId2"/>
    <p:sldId id="259" r:id="rId3"/>
    <p:sldId id="260" r:id="rId4"/>
    <p:sldId id="264" r:id="rId5"/>
    <p:sldId id="265" r:id="rId6"/>
    <p:sldId id="266" r:id="rId7"/>
    <p:sldId id="263" r:id="rId8"/>
    <p:sldId id="267" r:id="rId9"/>
    <p:sldId id="258" r:id="rId10"/>
    <p:sldId id="268"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AAAE"/>
    <a:srgbClr val="131F38"/>
    <a:srgbClr val="297DC1"/>
    <a:srgbClr val="FFD100"/>
    <a:srgbClr val="2DC8FF"/>
    <a:srgbClr val="00CC00"/>
    <a:srgbClr val="DDC9A3"/>
    <a:srgbClr val="3DB5E6"/>
    <a:srgbClr val="E4E4E4"/>
    <a:srgbClr val="3DAE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D768F9-0721-4BA7-A5E1-5CD9030B3137}" v="3" dt="2023-02-27T21:42:28.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0" autoAdjust="0"/>
    <p:restoredTop sz="94660"/>
  </p:normalViewPr>
  <p:slideViewPr>
    <p:cSldViewPr snapToGrid="0">
      <p:cViewPr varScale="1">
        <p:scale>
          <a:sx n="152" d="100"/>
          <a:sy n="152" d="100"/>
        </p:scale>
        <p:origin x="276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7F8C94-0DEE-4B08-BC3A-E2631692BF91}" type="doc">
      <dgm:prSet loTypeId="urn:microsoft.com/office/officeart/2005/8/layout/radial3" loCatId="cycle" qsTypeId="urn:microsoft.com/office/officeart/2005/8/quickstyle/3d3" qsCatId="3D" csTypeId="urn:microsoft.com/office/officeart/2005/8/colors/colorful2" csCatId="colorful" phldr="1"/>
      <dgm:spPr/>
      <dgm:t>
        <a:bodyPr/>
        <a:lstStyle/>
        <a:p>
          <a:endParaRPr lang="en-US"/>
        </a:p>
      </dgm:t>
    </dgm:pt>
    <dgm:pt modelId="{98CD84E3-50FB-4D8F-AEB0-CECC75361FD6}">
      <dgm:prSet phldrT="[Text]"/>
      <dgm:spPr>
        <a:solidFill>
          <a:srgbClr val="FFD100">
            <a:alpha val="49804"/>
          </a:srgbClr>
        </a:solidFill>
      </dgm:spPr>
      <dgm:t>
        <a:bodyPr/>
        <a:lstStyle/>
        <a:p>
          <a:pPr algn="ctr"/>
          <a:r>
            <a:rPr lang="en-US" dirty="0">
              <a:latin typeface="Garamond" panose="02020404030301010803" pitchFamily="18" charset="0"/>
            </a:rPr>
            <a:t>Documentation Criteria</a:t>
          </a:r>
        </a:p>
      </dgm:t>
    </dgm:pt>
    <dgm:pt modelId="{BCCBB6EA-81D6-4873-B708-CFF298665644}" type="parTrans" cxnId="{8B0D814F-00F4-48B4-887F-775D993063EF}">
      <dgm:prSet/>
      <dgm:spPr/>
      <dgm:t>
        <a:bodyPr/>
        <a:lstStyle/>
        <a:p>
          <a:pPr algn="ctr"/>
          <a:endParaRPr lang="en-US"/>
        </a:p>
      </dgm:t>
    </dgm:pt>
    <dgm:pt modelId="{1E90F5BA-AA78-4F36-B512-F5AE8E9A4E48}" type="sibTrans" cxnId="{8B0D814F-00F4-48B4-887F-775D993063EF}">
      <dgm:prSet/>
      <dgm:spPr/>
      <dgm:t>
        <a:bodyPr/>
        <a:lstStyle/>
        <a:p>
          <a:pPr algn="ctr"/>
          <a:endParaRPr lang="en-US"/>
        </a:p>
      </dgm:t>
    </dgm:pt>
    <dgm:pt modelId="{67D15B2A-E7D0-46D6-9D8C-52CFA295CBE3}">
      <dgm:prSet phldrT="[Text]"/>
      <dgm:spPr>
        <a:solidFill>
          <a:srgbClr val="131F38">
            <a:alpha val="49804"/>
          </a:srgbClr>
        </a:solidFill>
      </dgm:spPr>
      <dgm:t>
        <a:bodyPr/>
        <a:lstStyle/>
        <a:p>
          <a:pPr algn="ctr"/>
          <a:r>
            <a:rPr lang="en-US" dirty="0">
              <a:latin typeface="Garamond" panose="02020404030301010803" pitchFamily="18" charset="0"/>
            </a:rPr>
            <a:t>Complete</a:t>
          </a:r>
        </a:p>
      </dgm:t>
    </dgm:pt>
    <dgm:pt modelId="{AA078CC4-9E01-4125-85D9-21DB60D280F8}" type="parTrans" cxnId="{744E8379-61CF-4C9C-AD6C-DCBD8066A4B5}">
      <dgm:prSet/>
      <dgm:spPr/>
      <dgm:t>
        <a:bodyPr/>
        <a:lstStyle/>
        <a:p>
          <a:pPr algn="ctr"/>
          <a:endParaRPr lang="en-US"/>
        </a:p>
      </dgm:t>
    </dgm:pt>
    <dgm:pt modelId="{1705B722-6D8D-44A7-989F-51B72CF28A1D}" type="sibTrans" cxnId="{744E8379-61CF-4C9C-AD6C-DCBD8066A4B5}">
      <dgm:prSet/>
      <dgm:spPr/>
      <dgm:t>
        <a:bodyPr/>
        <a:lstStyle/>
        <a:p>
          <a:pPr algn="ctr"/>
          <a:endParaRPr lang="en-US"/>
        </a:p>
      </dgm:t>
    </dgm:pt>
    <dgm:pt modelId="{B8D10109-D042-4642-9697-16FB69323C65}">
      <dgm:prSet phldrT="[Text]"/>
      <dgm:spPr>
        <a:solidFill>
          <a:srgbClr val="DDC9A3">
            <a:alpha val="49804"/>
          </a:srgbClr>
        </a:solidFill>
      </dgm:spPr>
      <dgm:t>
        <a:bodyPr/>
        <a:lstStyle/>
        <a:p>
          <a:pPr algn="ctr"/>
          <a:r>
            <a:rPr lang="en-US" dirty="0">
              <a:latin typeface="Garamond" panose="02020404030301010803" pitchFamily="18" charset="0"/>
            </a:rPr>
            <a:t>Legible</a:t>
          </a:r>
        </a:p>
      </dgm:t>
    </dgm:pt>
    <dgm:pt modelId="{926F216C-9439-4F6A-B9B0-1F9B2ECD29A2}" type="parTrans" cxnId="{5EAE6075-DA79-4619-89ED-C0EB8998D18F}">
      <dgm:prSet/>
      <dgm:spPr/>
      <dgm:t>
        <a:bodyPr/>
        <a:lstStyle/>
        <a:p>
          <a:pPr algn="ctr"/>
          <a:endParaRPr lang="en-US"/>
        </a:p>
      </dgm:t>
    </dgm:pt>
    <dgm:pt modelId="{9097B142-E30C-4A2B-83C9-8FA4733F5965}" type="sibTrans" cxnId="{5EAE6075-DA79-4619-89ED-C0EB8998D18F}">
      <dgm:prSet/>
      <dgm:spPr/>
      <dgm:t>
        <a:bodyPr/>
        <a:lstStyle/>
        <a:p>
          <a:pPr algn="ctr"/>
          <a:endParaRPr lang="en-US"/>
        </a:p>
      </dgm:t>
    </dgm:pt>
    <dgm:pt modelId="{1DF19405-966A-4D59-AC24-D458FF4DD2F2}">
      <dgm:prSet phldrT="[Text]"/>
      <dgm:spPr>
        <a:solidFill>
          <a:srgbClr val="A3AAAE">
            <a:alpha val="49804"/>
          </a:srgbClr>
        </a:solidFill>
      </dgm:spPr>
      <dgm:t>
        <a:bodyPr/>
        <a:lstStyle/>
        <a:p>
          <a:pPr algn="ctr"/>
          <a:r>
            <a:rPr lang="en-US" dirty="0">
              <a:latin typeface="Garamond" panose="02020404030301010803" pitchFamily="18" charset="0"/>
            </a:rPr>
            <a:t>Timely</a:t>
          </a:r>
        </a:p>
      </dgm:t>
    </dgm:pt>
    <dgm:pt modelId="{465FA044-482B-44A1-A735-6CFD36B4970E}" type="parTrans" cxnId="{6F7CB3FA-27C9-453E-A45C-D0932AFB8E30}">
      <dgm:prSet/>
      <dgm:spPr/>
      <dgm:t>
        <a:bodyPr/>
        <a:lstStyle/>
        <a:p>
          <a:pPr algn="ctr"/>
          <a:endParaRPr lang="en-US"/>
        </a:p>
      </dgm:t>
    </dgm:pt>
    <dgm:pt modelId="{97DFE0E2-5077-43B3-86DF-2B48F40C0539}" type="sibTrans" cxnId="{6F7CB3FA-27C9-453E-A45C-D0932AFB8E30}">
      <dgm:prSet/>
      <dgm:spPr/>
      <dgm:t>
        <a:bodyPr/>
        <a:lstStyle/>
        <a:p>
          <a:pPr algn="ctr"/>
          <a:endParaRPr lang="en-US"/>
        </a:p>
      </dgm:t>
    </dgm:pt>
    <dgm:pt modelId="{F3448254-6FBD-4E5E-BB01-51D47E4F297B}">
      <dgm:prSet phldrT="[Text]"/>
      <dgm:spPr>
        <a:solidFill>
          <a:srgbClr val="297DC1">
            <a:alpha val="49804"/>
          </a:srgbClr>
        </a:solidFill>
      </dgm:spPr>
      <dgm:t>
        <a:bodyPr/>
        <a:lstStyle/>
        <a:p>
          <a:pPr algn="ctr"/>
          <a:r>
            <a:rPr lang="en-US" dirty="0">
              <a:latin typeface="Garamond" panose="02020404030301010803" pitchFamily="18" charset="0"/>
            </a:rPr>
            <a:t>Concise</a:t>
          </a:r>
        </a:p>
      </dgm:t>
    </dgm:pt>
    <dgm:pt modelId="{2625A256-7C97-4902-B37B-60D1D99C4182}" type="parTrans" cxnId="{5A9C11FD-1231-4183-ADF6-E75EC2C67CED}">
      <dgm:prSet/>
      <dgm:spPr/>
      <dgm:t>
        <a:bodyPr/>
        <a:lstStyle/>
        <a:p>
          <a:pPr algn="ctr"/>
          <a:endParaRPr lang="en-US"/>
        </a:p>
      </dgm:t>
    </dgm:pt>
    <dgm:pt modelId="{6BF8D2B3-89FC-4B20-A9A5-111FD6D7AA1C}" type="sibTrans" cxnId="{5A9C11FD-1231-4183-ADF6-E75EC2C67CED}">
      <dgm:prSet/>
      <dgm:spPr/>
      <dgm:t>
        <a:bodyPr/>
        <a:lstStyle/>
        <a:p>
          <a:pPr algn="ctr"/>
          <a:endParaRPr lang="en-US"/>
        </a:p>
      </dgm:t>
    </dgm:pt>
    <dgm:pt modelId="{A5459EE3-FFE8-4952-BC7A-F8155F6A45E3}">
      <dgm:prSet phldrT="[Text]"/>
      <dgm:spPr>
        <a:solidFill>
          <a:srgbClr val="3DAE2B">
            <a:alpha val="49804"/>
          </a:srgbClr>
        </a:solidFill>
      </dgm:spPr>
      <dgm:t>
        <a:bodyPr/>
        <a:lstStyle/>
        <a:p>
          <a:pPr algn="ctr"/>
          <a:r>
            <a:rPr lang="en-US" dirty="0">
              <a:latin typeface="Garamond" panose="02020404030301010803" pitchFamily="18" charset="0"/>
            </a:rPr>
            <a:t>Clear</a:t>
          </a:r>
        </a:p>
      </dgm:t>
    </dgm:pt>
    <dgm:pt modelId="{03D0E23D-2082-4443-9366-74056D515A69}" type="parTrans" cxnId="{DB942158-0B8F-4B10-90DC-BBBF6E900EF8}">
      <dgm:prSet/>
      <dgm:spPr/>
      <dgm:t>
        <a:bodyPr/>
        <a:lstStyle/>
        <a:p>
          <a:pPr algn="ctr"/>
          <a:endParaRPr lang="en-US"/>
        </a:p>
      </dgm:t>
    </dgm:pt>
    <dgm:pt modelId="{2427F025-0AAC-4155-BD74-67B67D07DCFF}" type="sibTrans" cxnId="{DB942158-0B8F-4B10-90DC-BBBF6E900EF8}">
      <dgm:prSet/>
      <dgm:spPr/>
      <dgm:t>
        <a:bodyPr/>
        <a:lstStyle/>
        <a:p>
          <a:pPr algn="ctr"/>
          <a:endParaRPr lang="en-US"/>
        </a:p>
      </dgm:t>
    </dgm:pt>
    <dgm:pt modelId="{37B672FD-64CA-4E65-B3B1-F0D18F3AC539}">
      <dgm:prSet phldrT="[Text]"/>
      <dgm:spPr>
        <a:solidFill>
          <a:srgbClr val="E4E4E4">
            <a:alpha val="49804"/>
          </a:srgbClr>
        </a:solidFill>
      </dgm:spPr>
      <dgm:t>
        <a:bodyPr/>
        <a:lstStyle/>
        <a:p>
          <a:pPr algn="ctr"/>
          <a:r>
            <a:rPr lang="en-US" dirty="0">
              <a:latin typeface="Garamond" panose="02020404030301010803" pitchFamily="18" charset="0"/>
            </a:rPr>
            <a:t>Patient Centered</a:t>
          </a:r>
        </a:p>
      </dgm:t>
    </dgm:pt>
    <dgm:pt modelId="{C1F78CC0-A060-4F0F-8B14-32AE9B52BBAF}" type="parTrans" cxnId="{C656263D-8C39-45BF-9B2C-E99FD7A13F43}">
      <dgm:prSet/>
      <dgm:spPr/>
      <dgm:t>
        <a:bodyPr/>
        <a:lstStyle/>
        <a:p>
          <a:pPr algn="ctr"/>
          <a:endParaRPr lang="en-US"/>
        </a:p>
      </dgm:t>
    </dgm:pt>
    <dgm:pt modelId="{AC1FFE49-307E-4D8F-BBAF-AA6BF4E27D40}" type="sibTrans" cxnId="{C656263D-8C39-45BF-9B2C-E99FD7A13F43}">
      <dgm:prSet/>
      <dgm:spPr/>
      <dgm:t>
        <a:bodyPr/>
        <a:lstStyle/>
        <a:p>
          <a:pPr algn="ctr"/>
          <a:endParaRPr lang="en-US"/>
        </a:p>
      </dgm:t>
    </dgm:pt>
    <dgm:pt modelId="{B3FC6639-4D5A-4135-979A-8DA668B6878E}">
      <dgm:prSet phldrT="[Text]"/>
      <dgm:spPr>
        <a:solidFill>
          <a:srgbClr val="3DB5E6">
            <a:alpha val="49804"/>
          </a:srgbClr>
        </a:solidFill>
      </dgm:spPr>
      <dgm:t>
        <a:bodyPr/>
        <a:lstStyle/>
        <a:p>
          <a:pPr algn="ctr"/>
          <a:r>
            <a:rPr lang="en-US" dirty="0">
              <a:latin typeface="Garamond" panose="02020404030301010803" pitchFamily="18" charset="0"/>
            </a:rPr>
            <a:t>Accurate</a:t>
          </a:r>
        </a:p>
      </dgm:t>
    </dgm:pt>
    <dgm:pt modelId="{0DCDBE1C-EEEC-4CF7-B6F3-FBBDC183218D}" type="parTrans" cxnId="{BF787F5C-6F52-4462-99CD-EE883EBCED08}">
      <dgm:prSet/>
      <dgm:spPr/>
      <dgm:t>
        <a:bodyPr/>
        <a:lstStyle/>
        <a:p>
          <a:pPr algn="ctr"/>
          <a:endParaRPr lang="en-US"/>
        </a:p>
      </dgm:t>
    </dgm:pt>
    <dgm:pt modelId="{6B0263F3-A59C-449C-8D23-EB2C664D7BDF}" type="sibTrans" cxnId="{BF787F5C-6F52-4462-99CD-EE883EBCED08}">
      <dgm:prSet/>
      <dgm:spPr/>
      <dgm:t>
        <a:bodyPr/>
        <a:lstStyle/>
        <a:p>
          <a:pPr algn="ctr"/>
          <a:endParaRPr lang="en-US"/>
        </a:p>
      </dgm:t>
    </dgm:pt>
    <dgm:pt modelId="{B95DC9A6-4444-4389-9444-B208585F0560}" type="pres">
      <dgm:prSet presAssocID="{977F8C94-0DEE-4B08-BC3A-E2631692BF91}" presName="composite" presStyleCnt="0">
        <dgm:presLayoutVars>
          <dgm:chMax val="1"/>
          <dgm:dir/>
          <dgm:resizeHandles val="exact"/>
        </dgm:presLayoutVars>
      </dgm:prSet>
      <dgm:spPr/>
    </dgm:pt>
    <dgm:pt modelId="{C9A2D6FB-7BDD-436A-8F1B-F76C50250377}" type="pres">
      <dgm:prSet presAssocID="{977F8C94-0DEE-4B08-BC3A-E2631692BF91}" presName="radial" presStyleCnt="0">
        <dgm:presLayoutVars>
          <dgm:animLvl val="ctr"/>
        </dgm:presLayoutVars>
      </dgm:prSet>
      <dgm:spPr/>
    </dgm:pt>
    <dgm:pt modelId="{0FEED555-BA79-44DB-8CD6-7FCF3A41601B}" type="pres">
      <dgm:prSet presAssocID="{98CD84E3-50FB-4D8F-AEB0-CECC75361FD6}" presName="centerShape" presStyleLbl="vennNode1" presStyleIdx="0" presStyleCnt="8"/>
      <dgm:spPr/>
    </dgm:pt>
    <dgm:pt modelId="{1F18E402-09AB-4F58-B9F2-0C1B6D19DC89}" type="pres">
      <dgm:prSet presAssocID="{67D15B2A-E7D0-46D6-9D8C-52CFA295CBE3}" presName="node" presStyleLbl="vennNode1" presStyleIdx="1" presStyleCnt="8" custRadScaleRad="102567" custRadScaleInc="-3019">
        <dgm:presLayoutVars>
          <dgm:bulletEnabled val="1"/>
        </dgm:presLayoutVars>
      </dgm:prSet>
      <dgm:spPr/>
    </dgm:pt>
    <dgm:pt modelId="{DEB2C526-540C-4B35-9AF7-34D294AED5F0}" type="pres">
      <dgm:prSet presAssocID="{B8D10109-D042-4642-9697-16FB69323C65}" presName="node" presStyleLbl="vennNode1" presStyleIdx="2" presStyleCnt="8">
        <dgm:presLayoutVars>
          <dgm:bulletEnabled val="1"/>
        </dgm:presLayoutVars>
      </dgm:prSet>
      <dgm:spPr/>
    </dgm:pt>
    <dgm:pt modelId="{28E6B9BE-FFFE-46F6-9DE6-33648AB70B08}" type="pres">
      <dgm:prSet presAssocID="{1DF19405-966A-4D59-AC24-D458FF4DD2F2}" presName="node" presStyleLbl="vennNode1" presStyleIdx="3" presStyleCnt="8">
        <dgm:presLayoutVars>
          <dgm:bulletEnabled val="1"/>
        </dgm:presLayoutVars>
      </dgm:prSet>
      <dgm:spPr/>
    </dgm:pt>
    <dgm:pt modelId="{4E6EA6CB-628F-45BC-AEE1-F6A98CFF6BA4}" type="pres">
      <dgm:prSet presAssocID="{F3448254-6FBD-4E5E-BB01-51D47E4F297B}" presName="node" presStyleLbl="vennNode1" presStyleIdx="4" presStyleCnt="8" custRadScaleRad="103992" custRadScaleInc="-4492">
        <dgm:presLayoutVars>
          <dgm:bulletEnabled val="1"/>
        </dgm:presLayoutVars>
      </dgm:prSet>
      <dgm:spPr/>
    </dgm:pt>
    <dgm:pt modelId="{B6CE4404-4981-4BE9-AFFC-FB64ECD5CB21}" type="pres">
      <dgm:prSet presAssocID="{A5459EE3-FFE8-4952-BC7A-F8155F6A45E3}" presName="node" presStyleLbl="vennNode1" presStyleIdx="5" presStyleCnt="8">
        <dgm:presLayoutVars>
          <dgm:bulletEnabled val="1"/>
        </dgm:presLayoutVars>
      </dgm:prSet>
      <dgm:spPr/>
    </dgm:pt>
    <dgm:pt modelId="{F90B6134-F635-4FEF-BE2E-4217B0EAB414}" type="pres">
      <dgm:prSet presAssocID="{37B672FD-64CA-4E65-B3B1-F0D18F3AC539}" presName="node" presStyleLbl="vennNode1" presStyleIdx="6" presStyleCnt="8">
        <dgm:presLayoutVars>
          <dgm:bulletEnabled val="1"/>
        </dgm:presLayoutVars>
      </dgm:prSet>
      <dgm:spPr/>
    </dgm:pt>
    <dgm:pt modelId="{4514FBEA-79AA-470D-B40A-2EBD4282836D}" type="pres">
      <dgm:prSet presAssocID="{B3FC6639-4D5A-4135-979A-8DA668B6878E}" presName="node" presStyleLbl="vennNode1" presStyleIdx="7" presStyleCnt="8">
        <dgm:presLayoutVars>
          <dgm:bulletEnabled val="1"/>
        </dgm:presLayoutVars>
      </dgm:prSet>
      <dgm:spPr/>
    </dgm:pt>
  </dgm:ptLst>
  <dgm:cxnLst>
    <dgm:cxn modelId="{67520C0E-74AA-47E8-B301-C4AF7B546E46}" type="presOf" srcId="{A5459EE3-FFE8-4952-BC7A-F8155F6A45E3}" destId="{B6CE4404-4981-4BE9-AFFC-FB64ECD5CB21}" srcOrd="0" destOrd="0" presId="urn:microsoft.com/office/officeart/2005/8/layout/radial3"/>
    <dgm:cxn modelId="{7B9A711C-7BA3-42AE-9EFE-7966255C34BD}" type="presOf" srcId="{B8D10109-D042-4642-9697-16FB69323C65}" destId="{DEB2C526-540C-4B35-9AF7-34D294AED5F0}" srcOrd="0" destOrd="0" presId="urn:microsoft.com/office/officeart/2005/8/layout/radial3"/>
    <dgm:cxn modelId="{AF32E624-0E81-4B29-B9D7-8EA90544BEFE}" type="presOf" srcId="{67D15B2A-E7D0-46D6-9D8C-52CFA295CBE3}" destId="{1F18E402-09AB-4F58-B9F2-0C1B6D19DC89}" srcOrd="0" destOrd="0" presId="urn:microsoft.com/office/officeart/2005/8/layout/radial3"/>
    <dgm:cxn modelId="{C656263D-8C39-45BF-9B2C-E99FD7A13F43}" srcId="{98CD84E3-50FB-4D8F-AEB0-CECC75361FD6}" destId="{37B672FD-64CA-4E65-B3B1-F0D18F3AC539}" srcOrd="5" destOrd="0" parTransId="{C1F78CC0-A060-4F0F-8B14-32AE9B52BBAF}" sibTransId="{AC1FFE49-307E-4D8F-BBAF-AA6BF4E27D40}"/>
    <dgm:cxn modelId="{BF787F5C-6F52-4462-99CD-EE883EBCED08}" srcId="{98CD84E3-50FB-4D8F-AEB0-CECC75361FD6}" destId="{B3FC6639-4D5A-4135-979A-8DA668B6878E}" srcOrd="6" destOrd="0" parTransId="{0DCDBE1C-EEEC-4CF7-B6F3-FBBDC183218D}" sibTransId="{6B0263F3-A59C-449C-8D23-EB2C664D7BDF}"/>
    <dgm:cxn modelId="{8B0D814F-00F4-48B4-887F-775D993063EF}" srcId="{977F8C94-0DEE-4B08-BC3A-E2631692BF91}" destId="{98CD84E3-50FB-4D8F-AEB0-CECC75361FD6}" srcOrd="0" destOrd="0" parTransId="{BCCBB6EA-81D6-4873-B708-CFF298665644}" sibTransId="{1E90F5BA-AA78-4F36-B512-F5AE8E9A4E48}"/>
    <dgm:cxn modelId="{5EAE6075-DA79-4619-89ED-C0EB8998D18F}" srcId="{98CD84E3-50FB-4D8F-AEB0-CECC75361FD6}" destId="{B8D10109-D042-4642-9697-16FB69323C65}" srcOrd="1" destOrd="0" parTransId="{926F216C-9439-4F6A-B9B0-1F9B2ECD29A2}" sibTransId="{9097B142-E30C-4A2B-83C9-8FA4733F5965}"/>
    <dgm:cxn modelId="{DB942158-0B8F-4B10-90DC-BBBF6E900EF8}" srcId="{98CD84E3-50FB-4D8F-AEB0-CECC75361FD6}" destId="{A5459EE3-FFE8-4952-BC7A-F8155F6A45E3}" srcOrd="4" destOrd="0" parTransId="{03D0E23D-2082-4443-9366-74056D515A69}" sibTransId="{2427F025-0AAC-4155-BD74-67B67D07DCFF}"/>
    <dgm:cxn modelId="{744E8379-61CF-4C9C-AD6C-DCBD8066A4B5}" srcId="{98CD84E3-50FB-4D8F-AEB0-CECC75361FD6}" destId="{67D15B2A-E7D0-46D6-9D8C-52CFA295CBE3}" srcOrd="0" destOrd="0" parTransId="{AA078CC4-9E01-4125-85D9-21DB60D280F8}" sibTransId="{1705B722-6D8D-44A7-989F-51B72CF28A1D}"/>
    <dgm:cxn modelId="{292D0E81-6703-4DEF-9484-9F8998B935E0}" type="presOf" srcId="{37B672FD-64CA-4E65-B3B1-F0D18F3AC539}" destId="{F90B6134-F635-4FEF-BE2E-4217B0EAB414}" srcOrd="0" destOrd="0" presId="urn:microsoft.com/office/officeart/2005/8/layout/radial3"/>
    <dgm:cxn modelId="{FE936DA1-F154-4372-BCDC-0C9A656C6C45}" type="presOf" srcId="{977F8C94-0DEE-4B08-BC3A-E2631692BF91}" destId="{B95DC9A6-4444-4389-9444-B208585F0560}" srcOrd="0" destOrd="0" presId="urn:microsoft.com/office/officeart/2005/8/layout/radial3"/>
    <dgm:cxn modelId="{9E9298A4-EDA3-40C5-8533-6D8F21ED77B3}" type="presOf" srcId="{B3FC6639-4D5A-4135-979A-8DA668B6878E}" destId="{4514FBEA-79AA-470D-B40A-2EBD4282836D}" srcOrd="0" destOrd="0" presId="urn:microsoft.com/office/officeart/2005/8/layout/radial3"/>
    <dgm:cxn modelId="{76EB82B1-C013-4EB2-AC75-E42AC2BD9C31}" type="presOf" srcId="{98CD84E3-50FB-4D8F-AEB0-CECC75361FD6}" destId="{0FEED555-BA79-44DB-8CD6-7FCF3A41601B}" srcOrd="0" destOrd="0" presId="urn:microsoft.com/office/officeart/2005/8/layout/radial3"/>
    <dgm:cxn modelId="{395858E5-C4E9-4ADF-B783-4C4ADA9486C0}" type="presOf" srcId="{1DF19405-966A-4D59-AC24-D458FF4DD2F2}" destId="{28E6B9BE-FFFE-46F6-9DE6-33648AB70B08}" srcOrd="0" destOrd="0" presId="urn:microsoft.com/office/officeart/2005/8/layout/radial3"/>
    <dgm:cxn modelId="{DBC061E7-2F17-4D33-99DF-7A01B06A53A1}" type="presOf" srcId="{F3448254-6FBD-4E5E-BB01-51D47E4F297B}" destId="{4E6EA6CB-628F-45BC-AEE1-F6A98CFF6BA4}" srcOrd="0" destOrd="0" presId="urn:microsoft.com/office/officeart/2005/8/layout/radial3"/>
    <dgm:cxn modelId="{6F7CB3FA-27C9-453E-A45C-D0932AFB8E30}" srcId="{98CD84E3-50FB-4D8F-AEB0-CECC75361FD6}" destId="{1DF19405-966A-4D59-AC24-D458FF4DD2F2}" srcOrd="2" destOrd="0" parTransId="{465FA044-482B-44A1-A735-6CFD36B4970E}" sibTransId="{97DFE0E2-5077-43B3-86DF-2B48F40C0539}"/>
    <dgm:cxn modelId="{5A9C11FD-1231-4183-ADF6-E75EC2C67CED}" srcId="{98CD84E3-50FB-4D8F-AEB0-CECC75361FD6}" destId="{F3448254-6FBD-4E5E-BB01-51D47E4F297B}" srcOrd="3" destOrd="0" parTransId="{2625A256-7C97-4902-B37B-60D1D99C4182}" sibTransId="{6BF8D2B3-89FC-4B20-A9A5-111FD6D7AA1C}"/>
    <dgm:cxn modelId="{9EA6E909-D577-4501-9903-1D445C05D73D}" type="presParOf" srcId="{B95DC9A6-4444-4389-9444-B208585F0560}" destId="{C9A2D6FB-7BDD-436A-8F1B-F76C50250377}" srcOrd="0" destOrd="0" presId="urn:microsoft.com/office/officeart/2005/8/layout/radial3"/>
    <dgm:cxn modelId="{C1D1BBEB-2F09-4BDD-83ED-D365D6B0BD1C}" type="presParOf" srcId="{C9A2D6FB-7BDD-436A-8F1B-F76C50250377}" destId="{0FEED555-BA79-44DB-8CD6-7FCF3A41601B}" srcOrd="0" destOrd="0" presId="urn:microsoft.com/office/officeart/2005/8/layout/radial3"/>
    <dgm:cxn modelId="{51E9D12B-E07E-4737-B672-3CEC7B82471B}" type="presParOf" srcId="{C9A2D6FB-7BDD-436A-8F1B-F76C50250377}" destId="{1F18E402-09AB-4F58-B9F2-0C1B6D19DC89}" srcOrd="1" destOrd="0" presId="urn:microsoft.com/office/officeart/2005/8/layout/radial3"/>
    <dgm:cxn modelId="{6F44F375-F75D-4797-A965-40319756A84B}" type="presParOf" srcId="{C9A2D6FB-7BDD-436A-8F1B-F76C50250377}" destId="{DEB2C526-540C-4B35-9AF7-34D294AED5F0}" srcOrd="2" destOrd="0" presId="urn:microsoft.com/office/officeart/2005/8/layout/radial3"/>
    <dgm:cxn modelId="{C194E56B-8DA5-46F8-A195-FF53AF09C07A}" type="presParOf" srcId="{C9A2D6FB-7BDD-436A-8F1B-F76C50250377}" destId="{28E6B9BE-FFFE-46F6-9DE6-33648AB70B08}" srcOrd="3" destOrd="0" presId="urn:microsoft.com/office/officeart/2005/8/layout/radial3"/>
    <dgm:cxn modelId="{3AEA1E12-238A-4404-AE79-22EBB935F597}" type="presParOf" srcId="{C9A2D6FB-7BDD-436A-8F1B-F76C50250377}" destId="{4E6EA6CB-628F-45BC-AEE1-F6A98CFF6BA4}" srcOrd="4" destOrd="0" presId="urn:microsoft.com/office/officeart/2005/8/layout/radial3"/>
    <dgm:cxn modelId="{AF3200F3-18B9-4B8A-988C-2E3231C5646E}" type="presParOf" srcId="{C9A2D6FB-7BDD-436A-8F1B-F76C50250377}" destId="{B6CE4404-4981-4BE9-AFFC-FB64ECD5CB21}" srcOrd="5" destOrd="0" presId="urn:microsoft.com/office/officeart/2005/8/layout/radial3"/>
    <dgm:cxn modelId="{102C95B2-F3FF-47AE-A3E9-A54556B85F6F}" type="presParOf" srcId="{C9A2D6FB-7BDD-436A-8F1B-F76C50250377}" destId="{F90B6134-F635-4FEF-BE2E-4217B0EAB414}" srcOrd="6" destOrd="0" presId="urn:microsoft.com/office/officeart/2005/8/layout/radial3"/>
    <dgm:cxn modelId="{F8C92356-A1C3-4696-A209-E63BC0299065}" type="presParOf" srcId="{C9A2D6FB-7BDD-436A-8F1B-F76C50250377}" destId="{4514FBEA-79AA-470D-B40A-2EBD4282836D}"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F805DD-2ED4-47F5-B103-58A5EC385B3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17C9395-DC0C-4957-894F-269F1073C9D8}">
      <dgm:prSet phldrT="[Text]" custT="1"/>
      <dgm:spPr>
        <a:solidFill>
          <a:srgbClr val="3DB5E6"/>
        </a:solidFill>
      </dgm:spPr>
      <dgm:t>
        <a:bodyPr/>
        <a:lstStyle/>
        <a:p>
          <a:r>
            <a:rPr lang="en-US" sz="4400" dirty="0">
              <a:latin typeface="FranklinGothicURWDem"/>
            </a:rPr>
            <a:t>Notification</a:t>
          </a:r>
        </a:p>
      </dgm:t>
    </dgm:pt>
    <dgm:pt modelId="{811AE510-F27F-4932-B44D-B481BFE797B3}" type="parTrans" cxnId="{759F7ECC-4871-4279-9043-D0401F36D4B5}">
      <dgm:prSet/>
      <dgm:spPr/>
      <dgm:t>
        <a:bodyPr/>
        <a:lstStyle/>
        <a:p>
          <a:endParaRPr lang="en-US"/>
        </a:p>
      </dgm:t>
    </dgm:pt>
    <dgm:pt modelId="{F6ED2F33-7951-4C57-B639-279DF4BCBE85}" type="sibTrans" cxnId="{759F7ECC-4871-4279-9043-D0401F36D4B5}">
      <dgm:prSet/>
      <dgm:spPr/>
      <dgm:t>
        <a:bodyPr/>
        <a:lstStyle/>
        <a:p>
          <a:endParaRPr lang="en-US"/>
        </a:p>
      </dgm:t>
    </dgm:pt>
    <dgm:pt modelId="{123E78A5-BDFC-4950-A8A8-9C63DD62DBDF}">
      <dgm:prSet phldrT="[Text]" custT="1"/>
      <dgm:spPr>
        <a:solidFill>
          <a:srgbClr val="3DB5E6">
            <a:alpha val="35000"/>
          </a:srgbClr>
        </a:solidFill>
      </dgm:spPr>
      <dgm:t>
        <a:bodyPr/>
        <a:lstStyle/>
        <a:p>
          <a:r>
            <a:rPr lang="en-US" sz="1200" dirty="0">
              <a:latin typeface="FranklinGothicURWDem"/>
            </a:rPr>
            <a:t>Provider’s office will be notified via phone call in April 2023 to identify a contact person.</a:t>
          </a:r>
        </a:p>
      </dgm:t>
    </dgm:pt>
    <dgm:pt modelId="{E87E4CC3-E769-44E8-97D2-5BAF32011C66}" type="parTrans" cxnId="{5125DAE9-DA8D-4B71-87CB-521CD60AAA2E}">
      <dgm:prSet/>
      <dgm:spPr/>
      <dgm:t>
        <a:bodyPr/>
        <a:lstStyle/>
        <a:p>
          <a:endParaRPr lang="en-US"/>
        </a:p>
      </dgm:t>
    </dgm:pt>
    <dgm:pt modelId="{70BBAEA3-8980-413C-96AA-7FB2202FFAE8}" type="sibTrans" cxnId="{5125DAE9-DA8D-4B71-87CB-521CD60AAA2E}">
      <dgm:prSet/>
      <dgm:spPr/>
      <dgm:t>
        <a:bodyPr/>
        <a:lstStyle/>
        <a:p>
          <a:endParaRPr lang="en-US"/>
        </a:p>
      </dgm:t>
    </dgm:pt>
    <dgm:pt modelId="{C26CD7D5-D7D3-4DF0-B0C7-C49466C7F547}">
      <dgm:prSet phldrT="[Text]" custT="1"/>
      <dgm:spPr>
        <a:solidFill>
          <a:srgbClr val="3DB5E6">
            <a:alpha val="35000"/>
          </a:srgbClr>
        </a:solidFill>
      </dgm:spPr>
      <dgm:t>
        <a:bodyPr/>
        <a:lstStyle/>
        <a:p>
          <a:r>
            <a:rPr lang="en-US" sz="1200" dirty="0">
              <a:latin typeface="FranklinGothicURWDem"/>
            </a:rPr>
            <a:t>A Provider Packet will be sent via email, fax or mail with names of five (5) selected members, instructions and required documentation checklist.</a:t>
          </a:r>
        </a:p>
      </dgm:t>
    </dgm:pt>
    <dgm:pt modelId="{B52674ED-E110-4300-8AA1-E6483C12F47D}" type="parTrans" cxnId="{9BD6F14C-803E-4E83-A62C-20491FCCCF8B}">
      <dgm:prSet/>
      <dgm:spPr/>
      <dgm:t>
        <a:bodyPr/>
        <a:lstStyle/>
        <a:p>
          <a:endParaRPr lang="en-US"/>
        </a:p>
      </dgm:t>
    </dgm:pt>
    <dgm:pt modelId="{F7E65BDD-9044-4D56-B0B3-C6ABC17A47C1}" type="sibTrans" cxnId="{9BD6F14C-803E-4E83-A62C-20491FCCCF8B}">
      <dgm:prSet/>
      <dgm:spPr/>
      <dgm:t>
        <a:bodyPr/>
        <a:lstStyle/>
        <a:p>
          <a:endParaRPr lang="en-US"/>
        </a:p>
      </dgm:t>
    </dgm:pt>
    <dgm:pt modelId="{E0146347-358B-46F7-9616-2261FB5B6890}">
      <dgm:prSet phldrT="[Text]" custT="1"/>
      <dgm:spPr>
        <a:solidFill>
          <a:srgbClr val="00CC00"/>
        </a:solidFill>
      </dgm:spPr>
      <dgm:t>
        <a:bodyPr/>
        <a:lstStyle/>
        <a:p>
          <a:r>
            <a:rPr lang="en-US" sz="4400" dirty="0">
              <a:latin typeface="FranklinGothicURWDem"/>
            </a:rPr>
            <a:t>Submission</a:t>
          </a:r>
        </a:p>
      </dgm:t>
    </dgm:pt>
    <dgm:pt modelId="{E52C950D-9CF6-4B83-AFC3-604761965838}" type="parTrans" cxnId="{EF7E537E-7E4A-4C3F-AB72-91477FC9C0FF}">
      <dgm:prSet/>
      <dgm:spPr/>
      <dgm:t>
        <a:bodyPr/>
        <a:lstStyle/>
        <a:p>
          <a:endParaRPr lang="en-US"/>
        </a:p>
      </dgm:t>
    </dgm:pt>
    <dgm:pt modelId="{1E38E019-75C0-4E81-B857-FBF3F04C712B}" type="sibTrans" cxnId="{EF7E537E-7E4A-4C3F-AB72-91477FC9C0FF}">
      <dgm:prSet/>
      <dgm:spPr/>
      <dgm:t>
        <a:bodyPr/>
        <a:lstStyle/>
        <a:p>
          <a:endParaRPr lang="en-US"/>
        </a:p>
      </dgm:t>
    </dgm:pt>
    <dgm:pt modelId="{DF20DEE2-3AB7-4C8F-B5F6-8FD1625A1FB7}">
      <dgm:prSet phldrT="[Text]" custT="1"/>
      <dgm:spPr>
        <a:solidFill>
          <a:srgbClr val="00CC00">
            <a:alpha val="35000"/>
          </a:srgbClr>
        </a:solidFill>
      </dgm:spPr>
      <dgm:t>
        <a:bodyPr/>
        <a:lstStyle/>
        <a:p>
          <a:pPr marL="114300" lvl="1" indent="-114300" algn="l" defTabSz="533400">
            <a:lnSpc>
              <a:spcPct val="90000"/>
            </a:lnSpc>
            <a:spcBef>
              <a:spcPct val="0"/>
            </a:spcBef>
            <a:spcAft>
              <a:spcPct val="15000"/>
            </a:spcAft>
            <a:buChar char="•"/>
          </a:pPr>
          <a:r>
            <a:rPr lang="en-US" sz="1200" kern="1200" dirty="0">
              <a:solidFill>
                <a:srgbClr val="000000">
                  <a:hueOff val="0"/>
                  <a:satOff val="0"/>
                  <a:lumOff val="0"/>
                  <a:alphaOff val="0"/>
                </a:srgbClr>
              </a:solidFill>
              <a:latin typeface="FranklinGothicURWDem"/>
              <a:ea typeface="+mn-ea"/>
              <a:cs typeface="+mn-cs"/>
            </a:rPr>
            <a:t>The provider will have 14 calendar days to provide the required medical records.</a:t>
          </a:r>
        </a:p>
      </dgm:t>
    </dgm:pt>
    <dgm:pt modelId="{5A38DFB4-A896-4C09-AF04-40094FD44245}" type="parTrans" cxnId="{0029EEB3-64DE-496B-B81F-FABC4412025A}">
      <dgm:prSet/>
      <dgm:spPr/>
      <dgm:t>
        <a:bodyPr/>
        <a:lstStyle/>
        <a:p>
          <a:endParaRPr lang="en-US"/>
        </a:p>
      </dgm:t>
    </dgm:pt>
    <dgm:pt modelId="{753407C3-FF94-4FE5-BB0E-DB416C384A0F}" type="sibTrans" cxnId="{0029EEB3-64DE-496B-B81F-FABC4412025A}">
      <dgm:prSet/>
      <dgm:spPr/>
      <dgm:t>
        <a:bodyPr/>
        <a:lstStyle/>
        <a:p>
          <a:endParaRPr lang="en-US"/>
        </a:p>
      </dgm:t>
    </dgm:pt>
    <dgm:pt modelId="{9443DA11-C0FD-4502-9786-673ECAB65848}">
      <dgm:prSet phldrT="[Text]" custT="1"/>
      <dgm:spPr>
        <a:solidFill>
          <a:srgbClr val="00CC00">
            <a:alpha val="35000"/>
          </a:srgbClr>
        </a:solidFill>
      </dgm:spPr>
      <dgm:t>
        <a:bodyPr/>
        <a:lstStyle/>
        <a:p>
          <a:pPr marL="114300" lvl="1" indent="-114300" algn="l" defTabSz="533400">
            <a:lnSpc>
              <a:spcPct val="90000"/>
            </a:lnSpc>
            <a:spcBef>
              <a:spcPct val="0"/>
            </a:spcBef>
            <a:spcAft>
              <a:spcPct val="15000"/>
            </a:spcAft>
            <a:buChar char="•"/>
          </a:pPr>
          <a:r>
            <a:rPr lang="en-US" sz="1200" kern="1200" dirty="0">
              <a:solidFill>
                <a:srgbClr val="000000">
                  <a:hueOff val="0"/>
                  <a:satOff val="0"/>
                  <a:lumOff val="0"/>
                  <a:alphaOff val="0"/>
                </a:srgbClr>
              </a:solidFill>
              <a:latin typeface="FranklinGothicURWDem"/>
              <a:ea typeface="+mn-ea"/>
              <a:cs typeface="+mn-cs"/>
            </a:rPr>
            <a:t>The records will be stored in a secure, encrypted storage depository (ShareFile) upon receipt.</a:t>
          </a:r>
          <a:endParaRPr lang="en-US" sz="1100" kern="1200" dirty="0">
            <a:solidFill>
              <a:srgbClr val="000000">
                <a:hueOff val="0"/>
                <a:satOff val="0"/>
                <a:lumOff val="0"/>
                <a:alphaOff val="0"/>
              </a:srgbClr>
            </a:solidFill>
            <a:latin typeface="FranklinGothicURWDem"/>
            <a:ea typeface="+mn-ea"/>
            <a:cs typeface="+mn-cs"/>
          </a:endParaRPr>
        </a:p>
      </dgm:t>
    </dgm:pt>
    <dgm:pt modelId="{E58C2601-2F08-4052-B7D5-74D64A3EEB99}" type="parTrans" cxnId="{D323BB30-22ED-4FCC-8408-E790C69AF187}">
      <dgm:prSet/>
      <dgm:spPr/>
      <dgm:t>
        <a:bodyPr/>
        <a:lstStyle/>
        <a:p>
          <a:endParaRPr lang="en-US"/>
        </a:p>
      </dgm:t>
    </dgm:pt>
    <dgm:pt modelId="{75461423-1297-4DBD-9B03-ADFA79C13A29}" type="sibTrans" cxnId="{D323BB30-22ED-4FCC-8408-E790C69AF187}">
      <dgm:prSet/>
      <dgm:spPr/>
      <dgm:t>
        <a:bodyPr/>
        <a:lstStyle/>
        <a:p>
          <a:endParaRPr lang="en-US"/>
        </a:p>
      </dgm:t>
    </dgm:pt>
    <dgm:pt modelId="{2AD242C1-C6F2-4B5C-ACB0-CD3D9E9F2330}">
      <dgm:prSet phldrT="[Text]" custT="1"/>
      <dgm:spPr>
        <a:solidFill>
          <a:srgbClr val="FFD100"/>
        </a:solidFill>
      </dgm:spPr>
      <dgm:t>
        <a:bodyPr/>
        <a:lstStyle/>
        <a:p>
          <a:r>
            <a:rPr lang="en-US" sz="4400" dirty="0">
              <a:latin typeface="FranklinGothicURWDem"/>
            </a:rPr>
            <a:t>Preview</a:t>
          </a:r>
        </a:p>
      </dgm:t>
    </dgm:pt>
    <dgm:pt modelId="{25E5A1A6-F096-4FC5-B8F7-8F2048802A8E}" type="parTrans" cxnId="{52097DA6-CB62-4316-847B-84216B190283}">
      <dgm:prSet/>
      <dgm:spPr/>
      <dgm:t>
        <a:bodyPr/>
        <a:lstStyle/>
        <a:p>
          <a:endParaRPr lang="en-US"/>
        </a:p>
      </dgm:t>
    </dgm:pt>
    <dgm:pt modelId="{57FEBDA0-2493-4E37-B915-1D0FE998B6B0}" type="sibTrans" cxnId="{52097DA6-CB62-4316-847B-84216B190283}">
      <dgm:prSet/>
      <dgm:spPr/>
      <dgm:t>
        <a:bodyPr/>
        <a:lstStyle/>
        <a:p>
          <a:endParaRPr lang="en-US"/>
        </a:p>
      </dgm:t>
    </dgm:pt>
    <dgm:pt modelId="{731A7071-290A-46F5-B74E-1DD7B10F2736}">
      <dgm:prSet phldrT="[Text]" custT="1"/>
      <dgm:spPr>
        <a:solidFill>
          <a:srgbClr val="FFD100">
            <a:alpha val="35000"/>
          </a:srgbClr>
        </a:solidFill>
      </dgm:spPr>
      <dgm:t>
        <a:bodyPr/>
        <a:lstStyle/>
        <a:p>
          <a:pPr marL="114300" lvl="1" indent="-114300" algn="l" defTabSz="533400">
            <a:lnSpc>
              <a:spcPct val="90000"/>
            </a:lnSpc>
            <a:spcBef>
              <a:spcPct val="0"/>
            </a:spcBef>
            <a:spcAft>
              <a:spcPct val="15000"/>
            </a:spcAft>
            <a:buChar char="•"/>
          </a:pPr>
          <a:r>
            <a:rPr lang="en-US" sz="1200" kern="1200" dirty="0">
              <a:solidFill>
                <a:srgbClr val="000000">
                  <a:hueOff val="0"/>
                  <a:satOff val="0"/>
                  <a:lumOff val="0"/>
                  <a:alphaOff val="0"/>
                </a:srgbClr>
              </a:solidFill>
              <a:latin typeface="FranklinGothicURWDem"/>
              <a:ea typeface="+mn-ea"/>
              <a:cs typeface="+mn-cs"/>
            </a:rPr>
            <a:t>Empower’s Medical Records Coordinator (MRC) will perform a cursory review to ensure all documents were received.</a:t>
          </a:r>
        </a:p>
      </dgm:t>
    </dgm:pt>
    <dgm:pt modelId="{B123DF42-D5D6-4263-9DED-C5B2F211EBD7}" type="parTrans" cxnId="{80B98951-2E50-41C2-AA1E-DB34340A8885}">
      <dgm:prSet/>
      <dgm:spPr/>
      <dgm:t>
        <a:bodyPr/>
        <a:lstStyle/>
        <a:p>
          <a:endParaRPr lang="en-US"/>
        </a:p>
      </dgm:t>
    </dgm:pt>
    <dgm:pt modelId="{6ECC85D8-09FF-4AC9-B815-21EB8ACF3F12}" type="sibTrans" cxnId="{80B98951-2E50-41C2-AA1E-DB34340A8885}">
      <dgm:prSet/>
      <dgm:spPr/>
      <dgm:t>
        <a:bodyPr/>
        <a:lstStyle/>
        <a:p>
          <a:endParaRPr lang="en-US"/>
        </a:p>
      </dgm:t>
    </dgm:pt>
    <dgm:pt modelId="{FC12B69F-7791-4B76-AADD-787B054D5158}">
      <dgm:prSet phldrT="[Text]" custT="1"/>
      <dgm:spPr>
        <a:solidFill>
          <a:srgbClr val="FFD100">
            <a:alpha val="35000"/>
          </a:srgbClr>
        </a:solidFill>
      </dgm:spPr>
      <dgm:t>
        <a:bodyPr/>
        <a:lstStyle/>
        <a:p>
          <a:pPr marL="114300" lvl="1" indent="-114300" algn="l" defTabSz="533400">
            <a:lnSpc>
              <a:spcPct val="90000"/>
            </a:lnSpc>
            <a:spcBef>
              <a:spcPct val="0"/>
            </a:spcBef>
            <a:spcAft>
              <a:spcPct val="15000"/>
            </a:spcAft>
            <a:buChar char="•"/>
          </a:pPr>
          <a:r>
            <a:rPr lang="en-US" sz="1200" kern="1200" dirty="0">
              <a:solidFill>
                <a:srgbClr val="000000">
                  <a:hueOff val="0"/>
                  <a:satOff val="0"/>
                  <a:lumOff val="0"/>
                  <a:alphaOff val="0"/>
                </a:srgbClr>
              </a:solidFill>
              <a:latin typeface="FranklinGothicURWDem"/>
              <a:ea typeface="+mn-ea"/>
              <a:cs typeface="+mn-cs"/>
            </a:rPr>
            <a:t>The provider will be notified of any missing documents and given three (3) business days to provide them.</a:t>
          </a:r>
        </a:p>
      </dgm:t>
    </dgm:pt>
    <dgm:pt modelId="{2666FE6C-C53B-4C80-940F-9876DADD139F}" type="parTrans" cxnId="{2BA287D5-2B59-475D-83F6-B1992E475807}">
      <dgm:prSet/>
      <dgm:spPr/>
      <dgm:t>
        <a:bodyPr/>
        <a:lstStyle/>
        <a:p>
          <a:endParaRPr lang="en-US"/>
        </a:p>
      </dgm:t>
    </dgm:pt>
    <dgm:pt modelId="{5976C2BE-EB5F-414F-9189-5E8DCAA66FD6}" type="sibTrans" cxnId="{2BA287D5-2B59-475D-83F6-B1992E475807}">
      <dgm:prSet/>
      <dgm:spPr/>
      <dgm:t>
        <a:bodyPr/>
        <a:lstStyle/>
        <a:p>
          <a:endParaRPr lang="en-US"/>
        </a:p>
      </dgm:t>
    </dgm:pt>
    <dgm:pt modelId="{35E33258-C229-4983-B9C2-631ED0D9519F}">
      <dgm:prSet custT="1"/>
      <dgm:spPr>
        <a:solidFill>
          <a:srgbClr val="DDC9A3"/>
        </a:solidFill>
      </dgm:spPr>
      <dgm:t>
        <a:bodyPr/>
        <a:lstStyle/>
        <a:p>
          <a:r>
            <a:rPr lang="en-US" sz="4400" dirty="0">
              <a:latin typeface="FranklinGothicURWDem"/>
            </a:rPr>
            <a:t>MRDR</a:t>
          </a:r>
        </a:p>
      </dgm:t>
    </dgm:pt>
    <dgm:pt modelId="{19ADC77B-308F-42C8-BFF7-A6E3E0F2FC75}" type="parTrans" cxnId="{C98C8EE1-151A-414F-86B2-C863661E3C37}">
      <dgm:prSet/>
      <dgm:spPr/>
      <dgm:t>
        <a:bodyPr/>
        <a:lstStyle/>
        <a:p>
          <a:endParaRPr lang="en-US"/>
        </a:p>
      </dgm:t>
    </dgm:pt>
    <dgm:pt modelId="{E9142870-0271-40BA-A915-B3EF060BB4A5}" type="sibTrans" cxnId="{C98C8EE1-151A-414F-86B2-C863661E3C37}">
      <dgm:prSet/>
      <dgm:spPr/>
      <dgm:t>
        <a:bodyPr/>
        <a:lstStyle/>
        <a:p>
          <a:endParaRPr lang="en-US"/>
        </a:p>
      </dgm:t>
    </dgm:pt>
    <dgm:pt modelId="{EDCD736B-C184-4747-961E-E12A57CDD9B4}">
      <dgm:prSet custT="1"/>
      <dgm:spPr>
        <a:solidFill>
          <a:srgbClr val="DDC9A3">
            <a:alpha val="35000"/>
          </a:srgbClr>
        </a:solidFill>
      </dgm:spPr>
      <dgm:t>
        <a:bodyPr/>
        <a:lstStyle/>
        <a:p>
          <a:pPr marL="114300" lvl="1" indent="-114300" algn="l" defTabSz="533400">
            <a:lnSpc>
              <a:spcPct val="90000"/>
            </a:lnSpc>
            <a:spcBef>
              <a:spcPct val="0"/>
            </a:spcBef>
            <a:spcAft>
              <a:spcPct val="15000"/>
            </a:spcAft>
            <a:buChar char="•"/>
          </a:pPr>
          <a:r>
            <a:rPr lang="en-US" sz="1200" kern="1200" dirty="0">
              <a:solidFill>
                <a:srgbClr val="000000">
                  <a:hueOff val="0"/>
                  <a:satOff val="0"/>
                  <a:lumOff val="0"/>
                  <a:alphaOff val="0"/>
                </a:srgbClr>
              </a:solidFill>
              <a:latin typeface="FranklinGothicURWDem"/>
              <a:ea typeface="+mn-ea"/>
              <a:cs typeface="+mn-cs"/>
            </a:rPr>
            <a:t>All member records will be reviewed and scored by the MRC.</a:t>
          </a:r>
        </a:p>
      </dgm:t>
    </dgm:pt>
    <dgm:pt modelId="{29E43893-7597-4702-BB3F-6EF04AA15EEE}" type="parTrans" cxnId="{5A70DFC4-AE08-48AF-9C2B-1ACC2180A2F1}">
      <dgm:prSet/>
      <dgm:spPr/>
      <dgm:t>
        <a:bodyPr/>
        <a:lstStyle/>
        <a:p>
          <a:endParaRPr lang="en-US"/>
        </a:p>
      </dgm:t>
    </dgm:pt>
    <dgm:pt modelId="{1E8B2076-4DBA-4411-BDD1-370A56B62FE6}" type="sibTrans" cxnId="{5A70DFC4-AE08-48AF-9C2B-1ACC2180A2F1}">
      <dgm:prSet/>
      <dgm:spPr/>
      <dgm:t>
        <a:bodyPr/>
        <a:lstStyle/>
        <a:p>
          <a:endParaRPr lang="en-US"/>
        </a:p>
      </dgm:t>
    </dgm:pt>
    <dgm:pt modelId="{E44C473F-AEC2-4E14-9468-62D7B600C17A}">
      <dgm:prSet custT="1"/>
      <dgm:spPr>
        <a:solidFill>
          <a:srgbClr val="A3AAAE"/>
        </a:solidFill>
      </dgm:spPr>
      <dgm:t>
        <a:bodyPr/>
        <a:lstStyle/>
        <a:p>
          <a:r>
            <a:rPr lang="en-US" sz="4000" dirty="0">
              <a:latin typeface="FranklinGothicURWDem"/>
            </a:rPr>
            <a:t>MRDR Summary</a:t>
          </a:r>
        </a:p>
      </dgm:t>
    </dgm:pt>
    <dgm:pt modelId="{27586F45-9774-4DFB-A385-B99685FAEC76}" type="parTrans" cxnId="{F447E838-2357-4C56-894B-68B7DD1FEF1B}">
      <dgm:prSet/>
      <dgm:spPr/>
      <dgm:t>
        <a:bodyPr/>
        <a:lstStyle/>
        <a:p>
          <a:endParaRPr lang="en-US"/>
        </a:p>
      </dgm:t>
    </dgm:pt>
    <dgm:pt modelId="{0A65EB06-A073-4BBE-BE5D-A9800D90711E}" type="sibTrans" cxnId="{F447E838-2357-4C56-894B-68B7DD1FEF1B}">
      <dgm:prSet/>
      <dgm:spPr/>
      <dgm:t>
        <a:bodyPr/>
        <a:lstStyle/>
        <a:p>
          <a:endParaRPr lang="en-US"/>
        </a:p>
      </dgm:t>
    </dgm:pt>
    <dgm:pt modelId="{EB4E955F-91FE-4E89-81DC-5E9CD188A5CB}">
      <dgm:prSet custT="1"/>
      <dgm:spPr>
        <a:solidFill>
          <a:srgbClr val="A3AAAE">
            <a:alpha val="35000"/>
          </a:srgbClr>
        </a:solidFill>
      </dgm:spPr>
      <dgm:t>
        <a:bodyPr/>
        <a:lstStyle/>
        <a:p>
          <a:pPr marL="114300" lvl="1" indent="-114300" algn="l" defTabSz="533400">
            <a:lnSpc>
              <a:spcPct val="90000"/>
            </a:lnSpc>
            <a:spcBef>
              <a:spcPct val="0"/>
            </a:spcBef>
            <a:spcAft>
              <a:spcPct val="15000"/>
            </a:spcAft>
            <a:buChar char="•"/>
          </a:pPr>
          <a:r>
            <a:rPr lang="en-US" sz="1200" kern="1200" dirty="0">
              <a:solidFill>
                <a:srgbClr val="000000">
                  <a:hueOff val="0"/>
                  <a:satOff val="0"/>
                  <a:lumOff val="0"/>
                  <a:alphaOff val="0"/>
                </a:srgbClr>
              </a:solidFill>
              <a:latin typeface="FranklinGothicURWDem"/>
              <a:ea typeface="+mn-ea"/>
              <a:cs typeface="+mn-cs"/>
            </a:rPr>
            <a:t>A report will be created in December 2023 summarizing the compiled results from all providers with significant findings for strengths and areas of improvement.</a:t>
          </a:r>
        </a:p>
      </dgm:t>
    </dgm:pt>
    <dgm:pt modelId="{55FCF6A5-C981-4613-BE64-AA754A32F5E2}" type="parTrans" cxnId="{CE172D24-7096-44AD-AB6F-34F73A8A3805}">
      <dgm:prSet/>
      <dgm:spPr/>
      <dgm:t>
        <a:bodyPr/>
        <a:lstStyle/>
        <a:p>
          <a:endParaRPr lang="en-US"/>
        </a:p>
      </dgm:t>
    </dgm:pt>
    <dgm:pt modelId="{00D2252A-A0EC-4D16-A747-9C6FCBFB02DD}" type="sibTrans" cxnId="{CE172D24-7096-44AD-AB6F-34F73A8A3805}">
      <dgm:prSet/>
      <dgm:spPr/>
      <dgm:t>
        <a:bodyPr/>
        <a:lstStyle/>
        <a:p>
          <a:endParaRPr lang="en-US"/>
        </a:p>
      </dgm:t>
    </dgm:pt>
    <dgm:pt modelId="{3B7DAE58-5BD0-4846-B48D-78504C6E8B04}">
      <dgm:prSet phldrT="[Text]" custT="1"/>
      <dgm:spPr>
        <a:solidFill>
          <a:srgbClr val="3DB5E6">
            <a:alpha val="35000"/>
          </a:srgbClr>
        </a:solidFill>
      </dgm:spPr>
      <dgm:t>
        <a:bodyPr/>
        <a:lstStyle/>
        <a:p>
          <a:r>
            <a:rPr lang="en-US" sz="1200" dirty="0">
              <a:latin typeface="FranklinGothicURWDem"/>
            </a:rPr>
            <a:t>The provider’s contact person will receive a phone call verifying receipt the following week.</a:t>
          </a:r>
        </a:p>
      </dgm:t>
    </dgm:pt>
    <dgm:pt modelId="{C5DF62E7-2ABD-4430-8A85-6C3E0325E291}" type="parTrans" cxnId="{658A573E-CA11-4D78-849A-C7C306497778}">
      <dgm:prSet/>
      <dgm:spPr/>
      <dgm:t>
        <a:bodyPr/>
        <a:lstStyle/>
        <a:p>
          <a:endParaRPr lang="en-US"/>
        </a:p>
      </dgm:t>
    </dgm:pt>
    <dgm:pt modelId="{49E2558A-BD43-4DDD-BB77-85426F883CA2}" type="sibTrans" cxnId="{658A573E-CA11-4D78-849A-C7C306497778}">
      <dgm:prSet/>
      <dgm:spPr/>
      <dgm:t>
        <a:bodyPr/>
        <a:lstStyle/>
        <a:p>
          <a:endParaRPr lang="en-US"/>
        </a:p>
      </dgm:t>
    </dgm:pt>
    <dgm:pt modelId="{CD4489AC-C9CF-4F70-A29D-A09771E6AE04}">
      <dgm:prSet custT="1"/>
      <dgm:spPr>
        <a:solidFill>
          <a:srgbClr val="DDC9A3">
            <a:alpha val="35000"/>
          </a:srgbClr>
        </a:solidFill>
      </dgm:spPr>
      <dgm:t>
        <a:bodyPr/>
        <a:lstStyle/>
        <a:p>
          <a:pPr marL="114300" lvl="1" indent="-114300" algn="l" defTabSz="533400">
            <a:lnSpc>
              <a:spcPct val="90000"/>
            </a:lnSpc>
            <a:spcBef>
              <a:spcPct val="0"/>
            </a:spcBef>
            <a:spcAft>
              <a:spcPct val="15000"/>
            </a:spcAft>
            <a:buChar char="•"/>
          </a:pPr>
          <a:r>
            <a:rPr lang="en-US" sz="1200" kern="1200" dirty="0">
              <a:solidFill>
                <a:srgbClr val="000000">
                  <a:hueOff val="0"/>
                  <a:satOff val="0"/>
                  <a:lumOff val="0"/>
                  <a:alphaOff val="0"/>
                </a:srgbClr>
              </a:solidFill>
              <a:latin typeface="FranklinGothicURWDem"/>
              <a:ea typeface="+mn-ea"/>
              <a:cs typeface="+mn-cs"/>
            </a:rPr>
            <a:t>Summary results and recommendations specific to each provider will be sent in September 2023 via mail. A Corrective Action Plan may be issued at the discretion of Empower’s Medical Director for providers scoring below 70%.</a:t>
          </a:r>
        </a:p>
      </dgm:t>
    </dgm:pt>
    <dgm:pt modelId="{708533B4-5A1D-4668-921D-476107189269}" type="parTrans" cxnId="{C6BFB6E7-28B2-435D-A7C2-50F24111EFD0}">
      <dgm:prSet/>
      <dgm:spPr/>
      <dgm:t>
        <a:bodyPr/>
        <a:lstStyle/>
        <a:p>
          <a:endParaRPr lang="en-US"/>
        </a:p>
      </dgm:t>
    </dgm:pt>
    <dgm:pt modelId="{A5795081-32E4-44A3-B074-26AFB9E23A3E}" type="sibTrans" cxnId="{C6BFB6E7-28B2-435D-A7C2-50F24111EFD0}">
      <dgm:prSet/>
      <dgm:spPr/>
      <dgm:t>
        <a:bodyPr/>
        <a:lstStyle/>
        <a:p>
          <a:endParaRPr lang="en-US"/>
        </a:p>
      </dgm:t>
    </dgm:pt>
    <dgm:pt modelId="{AADF5519-18B8-475D-8C78-D95CFD12B838}">
      <dgm:prSet custT="1"/>
      <dgm:spPr>
        <a:solidFill>
          <a:srgbClr val="A3AAAE">
            <a:alpha val="35000"/>
          </a:srgbClr>
        </a:solidFill>
      </dgm:spPr>
      <dgm:t>
        <a:bodyPr/>
        <a:lstStyle/>
        <a:p>
          <a:pPr marL="114300" lvl="1" indent="-114300" algn="l" defTabSz="533400">
            <a:lnSpc>
              <a:spcPct val="90000"/>
            </a:lnSpc>
            <a:spcBef>
              <a:spcPct val="0"/>
            </a:spcBef>
            <a:spcAft>
              <a:spcPct val="15000"/>
            </a:spcAft>
            <a:buChar char="•"/>
          </a:pPr>
          <a:r>
            <a:rPr lang="en-US" sz="1200" kern="1200" dirty="0">
              <a:solidFill>
                <a:srgbClr val="000000">
                  <a:hueOff val="0"/>
                  <a:satOff val="0"/>
                  <a:lumOff val="0"/>
                  <a:alphaOff val="0"/>
                </a:srgbClr>
              </a:solidFill>
              <a:latin typeface="FranklinGothicURWDem"/>
              <a:ea typeface="+mn-ea"/>
              <a:cs typeface="+mn-cs"/>
            </a:rPr>
            <a:t>The summary report and MRDR process evaluation will be submitted to DHS, Empower’s leadership and providers via website, email or presentation. Individual provider results will not be published.</a:t>
          </a:r>
        </a:p>
      </dgm:t>
    </dgm:pt>
    <dgm:pt modelId="{EB35F482-03CD-4173-8D78-B8BFF8369FF6}" type="parTrans" cxnId="{26D1EED5-7EBA-4E2A-A253-14BAA060F63C}">
      <dgm:prSet/>
      <dgm:spPr/>
      <dgm:t>
        <a:bodyPr/>
        <a:lstStyle/>
        <a:p>
          <a:endParaRPr lang="en-US"/>
        </a:p>
      </dgm:t>
    </dgm:pt>
    <dgm:pt modelId="{D70BC549-B00B-4EAC-81A3-4C2BC33584A9}" type="sibTrans" cxnId="{26D1EED5-7EBA-4E2A-A253-14BAA060F63C}">
      <dgm:prSet/>
      <dgm:spPr/>
      <dgm:t>
        <a:bodyPr/>
        <a:lstStyle/>
        <a:p>
          <a:endParaRPr lang="en-US"/>
        </a:p>
      </dgm:t>
    </dgm:pt>
    <dgm:pt modelId="{EAFB1FFE-DF41-47EC-BFE1-B5002C3367FF}" type="pres">
      <dgm:prSet presAssocID="{ECF805DD-2ED4-47F5-B103-58A5EC385B31}" presName="Name0" presStyleCnt="0">
        <dgm:presLayoutVars>
          <dgm:dir/>
          <dgm:animLvl val="lvl"/>
          <dgm:resizeHandles val="exact"/>
        </dgm:presLayoutVars>
      </dgm:prSet>
      <dgm:spPr/>
    </dgm:pt>
    <dgm:pt modelId="{38EABEBF-2FE5-4C03-99A0-5F0B787312C6}" type="pres">
      <dgm:prSet presAssocID="{817C9395-DC0C-4957-894F-269F1073C9D8}" presName="linNode" presStyleCnt="0"/>
      <dgm:spPr/>
    </dgm:pt>
    <dgm:pt modelId="{9D04EFBF-0B0E-4A67-A400-8BCD28FA199D}" type="pres">
      <dgm:prSet presAssocID="{817C9395-DC0C-4957-894F-269F1073C9D8}" presName="parentText" presStyleLbl="node1" presStyleIdx="0" presStyleCnt="5">
        <dgm:presLayoutVars>
          <dgm:chMax val="1"/>
          <dgm:bulletEnabled val="1"/>
        </dgm:presLayoutVars>
      </dgm:prSet>
      <dgm:spPr/>
    </dgm:pt>
    <dgm:pt modelId="{70A9CCDC-76D7-4AEC-89BC-1DC8F254F326}" type="pres">
      <dgm:prSet presAssocID="{817C9395-DC0C-4957-894F-269F1073C9D8}" presName="descendantText" presStyleLbl="alignAccFollowNode1" presStyleIdx="0" presStyleCnt="5">
        <dgm:presLayoutVars>
          <dgm:bulletEnabled val="1"/>
        </dgm:presLayoutVars>
      </dgm:prSet>
      <dgm:spPr/>
    </dgm:pt>
    <dgm:pt modelId="{BE8ED19A-B46C-4956-8A5C-F99892C8C569}" type="pres">
      <dgm:prSet presAssocID="{F6ED2F33-7951-4C57-B639-279DF4BCBE85}" presName="sp" presStyleCnt="0"/>
      <dgm:spPr/>
    </dgm:pt>
    <dgm:pt modelId="{B90995E8-5162-4CF2-95A2-96CFF3FB2DC2}" type="pres">
      <dgm:prSet presAssocID="{E0146347-358B-46F7-9616-2261FB5B6890}" presName="linNode" presStyleCnt="0"/>
      <dgm:spPr/>
    </dgm:pt>
    <dgm:pt modelId="{F3A99C13-ACA9-40ED-B637-DE94330D6594}" type="pres">
      <dgm:prSet presAssocID="{E0146347-358B-46F7-9616-2261FB5B6890}" presName="parentText" presStyleLbl="node1" presStyleIdx="1" presStyleCnt="5">
        <dgm:presLayoutVars>
          <dgm:chMax val="1"/>
          <dgm:bulletEnabled val="1"/>
        </dgm:presLayoutVars>
      </dgm:prSet>
      <dgm:spPr/>
    </dgm:pt>
    <dgm:pt modelId="{287A0324-04A0-4749-A361-CD4534E8F2F7}" type="pres">
      <dgm:prSet presAssocID="{E0146347-358B-46F7-9616-2261FB5B6890}" presName="descendantText" presStyleLbl="alignAccFollowNode1" presStyleIdx="1" presStyleCnt="5" custLinFactNeighborX="47643" custLinFactNeighborY="-1061">
        <dgm:presLayoutVars>
          <dgm:bulletEnabled val="1"/>
        </dgm:presLayoutVars>
      </dgm:prSet>
      <dgm:spPr/>
    </dgm:pt>
    <dgm:pt modelId="{0C80EC55-8D1A-4091-B8E9-19215B11C9E5}" type="pres">
      <dgm:prSet presAssocID="{1E38E019-75C0-4E81-B857-FBF3F04C712B}" presName="sp" presStyleCnt="0"/>
      <dgm:spPr/>
    </dgm:pt>
    <dgm:pt modelId="{0C73C13A-6B46-4A67-8D21-2565A9D11F9A}" type="pres">
      <dgm:prSet presAssocID="{2AD242C1-C6F2-4B5C-ACB0-CD3D9E9F2330}" presName="linNode" presStyleCnt="0"/>
      <dgm:spPr/>
    </dgm:pt>
    <dgm:pt modelId="{A09FCF2D-85B8-4667-B7F3-9B7118314B31}" type="pres">
      <dgm:prSet presAssocID="{2AD242C1-C6F2-4B5C-ACB0-CD3D9E9F2330}" presName="parentText" presStyleLbl="node1" presStyleIdx="2" presStyleCnt="5">
        <dgm:presLayoutVars>
          <dgm:chMax val="1"/>
          <dgm:bulletEnabled val="1"/>
        </dgm:presLayoutVars>
      </dgm:prSet>
      <dgm:spPr/>
    </dgm:pt>
    <dgm:pt modelId="{E9254C6A-68F7-4173-889B-534AD149B8BD}" type="pres">
      <dgm:prSet presAssocID="{2AD242C1-C6F2-4B5C-ACB0-CD3D9E9F2330}" presName="descendantText" presStyleLbl="alignAccFollowNode1" presStyleIdx="2" presStyleCnt="5">
        <dgm:presLayoutVars>
          <dgm:bulletEnabled val="1"/>
        </dgm:presLayoutVars>
      </dgm:prSet>
      <dgm:spPr/>
    </dgm:pt>
    <dgm:pt modelId="{A0B5C5E2-506F-4492-8927-FD76CD0056D2}" type="pres">
      <dgm:prSet presAssocID="{57FEBDA0-2493-4E37-B915-1D0FE998B6B0}" presName="sp" presStyleCnt="0"/>
      <dgm:spPr/>
    </dgm:pt>
    <dgm:pt modelId="{362A8D4F-7D31-4D1D-8227-BC8D33C4939F}" type="pres">
      <dgm:prSet presAssocID="{35E33258-C229-4983-B9C2-631ED0D9519F}" presName="linNode" presStyleCnt="0"/>
      <dgm:spPr/>
    </dgm:pt>
    <dgm:pt modelId="{3DEA4167-4DAA-46FD-A2AF-7E99CAE1F355}" type="pres">
      <dgm:prSet presAssocID="{35E33258-C229-4983-B9C2-631ED0D9519F}" presName="parentText" presStyleLbl="node1" presStyleIdx="3" presStyleCnt="5">
        <dgm:presLayoutVars>
          <dgm:chMax val="1"/>
          <dgm:bulletEnabled val="1"/>
        </dgm:presLayoutVars>
      </dgm:prSet>
      <dgm:spPr/>
    </dgm:pt>
    <dgm:pt modelId="{E1724406-9C3A-443B-BE3A-A9C26FC3852C}" type="pres">
      <dgm:prSet presAssocID="{35E33258-C229-4983-B9C2-631ED0D9519F}" presName="descendantText" presStyleLbl="alignAccFollowNode1" presStyleIdx="3" presStyleCnt="5">
        <dgm:presLayoutVars>
          <dgm:bulletEnabled val="1"/>
        </dgm:presLayoutVars>
      </dgm:prSet>
      <dgm:spPr/>
    </dgm:pt>
    <dgm:pt modelId="{72AC5294-F016-428A-A0CB-DFC43AC98BE2}" type="pres">
      <dgm:prSet presAssocID="{E9142870-0271-40BA-A915-B3EF060BB4A5}" presName="sp" presStyleCnt="0"/>
      <dgm:spPr/>
    </dgm:pt>
    <dgm:pt modelId="{87CCAB27-B9C2-4BA0-8543-6210250E7A39}" type="pres">
      <dgm:prSet presAssocID="{E44C473F-AEC2-4E14-9468-62D7B600C17A}" presName="linNode" presStyleCnt="0"/>
      <dgm:spPr/>
    </dgm:pt>
    <dgm:pt modelId="{C5526F7D-6DEC-4C5C-A6B8-6C5AB9FF7C9B}" type="pres">
      <dgm:prSet presAssocID="{E44C473F-AEC2-4E14-9468-62D7B600C17A}" presName="parentText" presStyleLbl="node1" presStyleIdx="4" presStyleCnt="5">
        <dgm:presLayoutVars>
          <dgm:chMax val="1"/>
          <dgm:bulletEnabled val="1"/>
        </dgm:presLayoutVars>
      </dgm:prSet>
      <dgm:spPr/>
    </dgm:pt>
    <dgm:pt modelId="{E60A7335-FC55-4776-98EB-7CFFFC76DC98}" type="pres">
      <dgm:prSet presAssocID="{E44C473F-AEC2-4E14-9468-62D7B600C17A}" presName="descendantText" presStyleLbl="alignAccFollowNode1" presStyleIdx="4" presStyleCnt="5">
        <dgm:presLayoutVars>
          <dgm:bulletEnabled val="1"/>
        </dgm:presLayoutVars>
      </dgm:prSet>
      <dgm:spPr/>
    </dgm:pt>
  </dgm:ptLst>
  <dgm:cxnLst>
    <dgm:cxn modelId="{CE172D24-7096-44AD-AB6F-34F73A8A3805}" srcId="{E44C473F-AEC2-4E14-9468-62D7B600C17A}" destId="{EB4E955F-91FE-4E89-81DC-5E9CD188A5CB}" srcOrd="0" destOrd="0" parTransId="{55FCF6A5-C981-4613-BE64-AA754A32F5E2}" sibTransId="{00D2252A-A0EC-4D16-A747-9C6FCBFB02DD}"/>
    <dgm:cxn modelId="{D323BB30-22ED-4FCC-8408-E790C69AF187}" srcId="{E0146347-358B-46F7-9616-2261FB5B6890}" destId="{9443DA11-C0FD-4502-9786-673ECAB65848}" srcOrd="1" destOrd="0" parTransId="{E58C2601-2F08-4052-B7D5-74D64A3EEB99}" sibTransId="{75461423-1297-4DBD-9B03-ADFA79C13A29}"/>
    <dgm:cxn modelId="{F447E838-2357-4C56-894B-68B7DD1FEF1B}" srcId="{ECF805DD-2ED4-47F5-B103-58A5EC385B31}" destId="{E44C473F-AEC2-4E14-9468-62D7B600C17A}" srcOrd="4" destOrd="0" parTransId="{27586F45-9774-4DFB-A385-B99685FAEC76}" sibTransId="{0A65EB06-A073-4BBE-BE5D-A9800D90711E}"/>
    <dgm:cxn modelId="{658A573E-CA11-4D78-849A-C7C306497778}" srcId="{817C9395-DC0C-4957-894F-269F1073C9D8}" destId="{3B7DAE58-5BD0-4846-B48D-78504C6E8B04}" srcOrd="2" destOrd="0" parTransId="{C5DF62E7-2ABD-4430-8A85-6C3E0325E291}" sibTransId="{49E2558A-BD43-4DDD-BB77-85426F883CA2}"/>
    <dgm:cxn modelId="{4AD3FA46-D452-4083-8367-0B42034FCBDB}" type="presOf" srcId="{9443DA11-C0FD-4502-9786-673ECAB65848}" destId="{287A0324-04A0-4749-A361-CD4534E8F2F7}" srcOrd="0" destOrd="1" presId="urn:microsoft.com/office/officeart/2005/8/layout/vList5"/>
    <dgm:cxn modelId="{E4BA3B48-2687-4757-AAC2-958FF4E002ED}" type="presOf" srcId="{AADF5519-18B8-475D-8C78-D95CFD12B838}" destId="{E60A7335-FC55-4776-98EB-7CFFFC76DC98}" srcOrd="0" destOrd="1" presId="urn:microsoft.com/office/officeart/2005/8/layout/vList5"/>
    <dgm:cxn modelId="{9BD6F14C-803E-4E83-A62C-20491FCCCF8B}" srcId="{817C9395-DC0C-4957-894F-269F1073C9D8}" destId="{C26CD7D5-D7D3-4DF0-B0C7-C49466C7F547}" srcOrd="1" destOrd="0" parTransId="{B52674ED-E110-4300-8AA1-E6483C12F47D}" sibTransId="{F7E65BDD-9044-4D56-B0B3-C6ABC17A47C1}"/>
    <dgm:cxn modelId="{80B98951-2E50-41C2-AA1E-DB34340A8885}" srcId="{2AD242C1-C6F2-4B5C-ACB0-CD3D9E9F2330}" destId="{731A7071-290A-46F5-B74E-1DD7B10F2736}" srcOrd="0" destOrd="0" parTransId="{B123DF42-D5D6-4263-9DED-C5B2F211EBD7}" sibTransId="{6ECC85D8-09FF-4AC9-B815-21EB8ACF3F12}"/>
    <dgm:cxn modelId="{8CA4C652-89E3-4E48-A629-298F400A3E65}" type="presOf" srcId="{731A7071-290A-46F5-B74E-1DD7B10F2736}" destId="{E9254C6A-68F7-4173-889B-534AD149B8BD}" srcOrd="0" destOrd="0" presId="urn:microsoft.com/office/officeart/2005/8/layout/vList5"/>
    <dgm:cxn modelId="{2D5D047C-19BC-4504-A5DD-D8855B2BB99C}" type="presOf" srcId="{DF20DEE2-3AB7-4C8F-B5F6-8FD1625A1FB7}" destId="{287A0324-04A0-4749-A361-CD4534E8F2F7}" srcOrd="0" destOrd="0" presId="urn:microsoft.com/office/officeart/2005/8/layout/vList5"/>
    <dgm:cxn modelId="{EF7E537E-7E4A-4C3F-AB72-91477FC9C0FF}" srcId="{ECF805DD-2ED4-47F5-B103-58A5EC385B31}" destId="{E0146347-358B-46F7-9616-2261FB5B6890}" srcOrd="1" destOrd="0" parTransId="{E52C950D-9CF6-4B83-AFC3-604761965838}" sibTransId="{1E38E019-75C0-4E81-B857-FBF3F04C712B}"/>
    <dgm:cxn modelId="{22FF6B80-48E8-4AEC-9ADF-75541379C10D}" type="presOf" srcId="{FC12B69F-7791-4B76-AADD-787B054D5158}" destId="{E9254C6A-68F7-4173-889B-534AD149B8BD}" srcOrd="0" destOrd="1" presId="urn:microsoft.com/office/officeart/2005/8/layout/vList5"/>
    <dgm:cxn modelId="{3651A086-8C0C-4AF4-BACD-D333ED0478DA}" type="presOf" srcId="{2AD242C1-C6F2-4B5C-ACB0-CD3D9E9F2330}" destId="{A09FCF2D-85B8-4667-B7F3-9B7118314B31}" srcOrd="0" destOrd="0" presId="urn:microsoft.com/office/officeart/2005/8/layout/vList5"/>
    <dgm:cxn modelId="{E7630A9E-AD76-4174-8606-A34D09D039B2}" type="presOf" srcId="{E0146347-358B-46F7-9616-2261FB5B6890}" destId="{F3A99C13-ACA9-40ED-B637-DE94330D6594}" srcOrd="0" destOrd="0" presId="urn:microsoft.com/office/officeart/2005/8/layout/vList5"/>
    <dgm:cxn modelId="{B3E316A5-4064-4AEB-9124-C88108498BC6}" type="presOf" srcId="{C26CD7D5-D7D3-4DF0-B0C7-C49466C7F547}" destId="{70A9CCDC-76D7-4AEC-89BC-1DC8F254F326}" srcOrd="0" destOrd="1" presId="urn:microsoft.com/office/officeart/2005/8/layout/vList5"/>
    <dgm:cxn modelId="{52097DA6-CB62-4316-847B-84216B190283}" srcId="{ECF805DD-2ED4-47F5-B103-58A5EC385B31}" destId="{2AD242C1-C6F2-4B5C-ACB0-CD3D9E9F2330}" srcOrd="2" destOrd="0" parTransId="{25E5A1A6-F096-4FC5-B8F7-8F2048802A8E}" sibTransId="{57FEBDA0-2493-4E37-B915-1D0FE998B6B0}"/>
    <dgm:cxn modelId="{6B010AA9-87F5-4463-B327-7BA401CD1E95}" type="presOf" srcId="{E44C473F-AEC2-4E14-9468-62D7B600C17A}" destId="{C5526F7D-6DEC-4C5C-A6B8-6C5AB9FF7C9B}" srcOrd="0" destOrd="0" presId="urn:microsoft.com/office/officeart/2005/8/layout/vList5"/>
    <dgm:cxn modelId="{0029EEB3-64DE-496B-B81F-FABC4412025A}" srcId="{E0146347-358B-46F7-9616-2261FB5B6890}" destId="{DF20DEE2-3AB7-4C8F-B5F6-8FD1625A1FB7}" srcOrd="0" destOrd="0" parTransId="{5A38DFB4-A896-4C09-AF04-40094FD44245}" sibTransId="{753407C3-FF94-4FE5-BB0E-DB416C384A0F}"/>
    <dgm:cxn modelId="{01BBF4B5-31AD-47FA-B707-DC80B92A29E3}" type="presOf" srcId="{3B7DAE58-5BD0-4846-B48D-78504C6E8B04}" destId="{70A9CCDC-76D7-4AEC-89BC-1DC8F254F326}" srcOrd="0" destOrd="2" presId="urn:microsoft.com/office/officeart/2005/8/layout/vList5"/>
    <dgm:cxn modelId="{14FE66BD-A5CB-4762-98DE-151F85524E1F}" type="presOf" srcId="{817C9395-DC0C-4957-894F-269F1073C9D8}" destId="{9D04EFBF-0B0E-4A67-A400-8BCD28FA199D}" srcOrd="0" destOrd="0" presId="urn:microsoft.com/office/officeart/2005/8/layout/vList5"/>
    <dgm:cxn modelId="{7BC3CBBE-4D77-4738-940E-A9469B8372F5}" type="presOf" srcId="{ECF805DD-2ED4-47F5-B103-58A5EC385B31}" destId="{EAFB1FFE-DF41-47EC-BFE1-B5002C3367FF}" srcOrd="0" destOrd="0" presId="urn:microsoft.com/office/officeart/2005/8/layout/vList5"/>
    <dgm:cxn modelId="{5A70DFC4-AE08-48AF-9C2B-1ACC2180A2F1}" srcId="{35E33258-C229-4983-B9C2-631ED0D9519F}" destId="{EDCD736B-C184-4747-961E-E12A57CDD9B4}" srcOrd="0" destOrd="0" parTransId="{29E43893-7597-4702-BB3F-6EF04AA15EEE}" sibTransId="{1E8B2076-4DBA-4411-BDD1-370A56B62FE6}"/>
    <dgm:cxn modelId="{759F7ECC-4871-4279-9043-D0401F36D4B5}" srcId="{ECF805DD-2ED4-47F5-B103-58A5EC385B31}" destId="{817C9395-DC0C-4957-894F-269F1073C9D8}" srcOrd="0" destOrd="0" parTransId="{811AE510-F27F-4932-B44D-B481BFE797B3}" sibTransId="{F6ED2F33-7951-4C57-B639-279DF4BCBE85}"/>
    <dgm:cxn modelId="{583D72CD-FE76-468E-A88D-42492411983B}" type="presOf" srcId="{CD4489AC-C9CF-4F70-A29D-A09771E6AE04}" destId="{E1724406-9C3A-443B-BE3A-A9C26FC3852C}" srcOrd="0" destOrd="1" presId="urn:microsoft.com/office/officeart/2005/8/layout/vList5"/>
    <dgm:cxn modelId="{2BA287D5-2B59-475D-83F6-B1992E475807}" srcId="{2AD242C1-C6F2-4B5C-ACB0-CD3D9E9F2330}" destId="{FC12B69F-7791-4B76-AADD-787B054D5158}" srcOrd="1" destOrd="0" parTransId="{2666FE6C-C53B-4C80-940F-9876DADD139F}" sibTransId="{5976C2BE-EB5F-414F-9189-5E8DCAA66FD6}"/>
    <dgm:cxn modelId="{26D1EED5-7EBA-4E2A-A253-14BAA060F63C}" srcId="{E44C473F-AEC2-4E14-9468-62D7B600C17A}" destId="{AADF5519-18B8-475D-8C78-D95CFD12B838}" srcOrd="1" destOrd="0" parTransId="{EB35F482-03CD-4173-8D78-B8BFF8369FF6}" sibTransId="{D70BC549-B00B-4EAC-81A3-4C2BC33584A9}"/>
    <dgm:cxn modelId="{E04C51DB-78C8-455B-9FFF-8ED6EDAB5082}" type="presOf" srcId="{EB4E955F-91FE-4E89-81DC-5E9CD188A5CB}" destId="{E60A7335-FC55-4776-98EB-7CFFFC76DC98}" srcOrd="0" destOrd="0" presId="urn:microsoft.com/office/officeart/2005/8/layout/vList5"/>
    <dgm:cxn modelId="{90EBA7DF-A52E-4DAB-AB3B-B5B368A0FA63}" type="presOf" srcId="{EDCD736B-C184-4747-961E-E12A57CDD9B4}" destId="{E1724406-9C3A-443B-BE3A-A9C26FC3852C}" srcOrd="0" destOrd="0" presId="urn:microsoft.com/office/officeart/2005/8/layout/vList5"/>
    <dgm:cxn modelId="{C98C8EE1-151A-414F-86B2-C863661E3C37}" srcId="{ECF805DD-2ED4-47F5-B103-58A5EC385B31}" destId="{35E33258-C229-4983-B9C2-631ED0D9519F}" srcOrd="3" destOrd="0" parTransId="{19ADC77B-308F-42C8-BFF7-A6E3E0F2FC75}" sibTransId="{E9142870-0271-40BA-A915-B3EF060BB4A5}"/>
    <dgm:cxn modelId="{C6BFB6E7-28B2-435D-A7C2-50F24111EFD0}" srcId="{35E33258-C229-4983-B9C2-631ED0D9519F}" destId="{CD4489AC-C9CF-4F70-A29D-A09771E6AE04}" srcOrd="1" destOrd="0" parTransId="{708533B4-5A1D-4668-921D-476107189269}" sibTransId="{A5795081-32E4-44A3-B074-26AFB9E23A3E}"/>
    <dgm:cxn modelId="{5125DAE9-DA8D-4B71-87CB-521CD60AAA2E}" srcId="{817C9395-DC0C-4957-894F-269F1073C9D8}" destId="{123E78A5-BDFC-4950-A8A8-9C63DD62DBDF}" srcOrd="0" destOrd="0" parTransId="{E87E4CC3-E769-44E8-97D2-5BAF32011C66}" sibTransId="{70BBAEA3-8980-413C-96AA-7FB2202FFAE8}"/>
    <dgm:cxn modelId="{C7B562EF-DA83-4C2F-B19D-78DE00EF7467}" type="presOf" srcId="{123E78A5-BDFC-4950-A8A8-9C63DD62DBDF}" destId="{70A9CCDC-76D7-4AEC-89BC-1DC8F254F326}" srcOrd="0" destOrd="0" presId="urn:microsoft.com/office/officeart/2005/8/layout/vList5"/>
    <dgm:cxn modelId="{057616F9-2EDA-4098-B747-CEBDE40F6309}" type="presOf" srcId="{35E33258-C229-4983-B9C2-631ED0D9519F}" destId="{3DEA4167-4DAA-46FD-A2AF-7E99CAE1F355}" srcOrd="0" destOrd="0" presId="urn:microsoft.com/office/officeart/2005/8/layout/vList5"/>
    <dgm:cxn modelId="{CF30C636-A87E-4F24-BB56-FE80951945BD}" type="presParOf" srcId="{EAFB1FFE-DF41-47EC-BFE1-B5002C3367FF}" destId="{38EABEBF-2FE5-4C03-99A0-5F0B787312C6}" srcOrd="0" destOrd="0" presId="urn:microsoft.com/office/officeart/2005/8/layout/vList5"/>
    <dgm:cxn modelId="{BC353B01-4481-45B7-B2D2-C0E78D154AE5}" type="presParOf" srcId="{38EABEBF-2FE5-4C03-99A0-5F0B787312C6}" destId="{9D04EFBF-0B0E-4A67-A400-8BCD28FA199D}" srcOrd="0" destOrd="0" presId="urn:microsoft.com/office/officeart/2005/8/layout/vList5"/>
    <dgm:cxn modelId="{B7CCC560-34FB-474F-AFAA-F263657AB459}" type="presParOf" srcId="{38EABEBF-2FE5-4C03-99A0-5F0B787312C6}" destId="{70A9CCDC-76D7-4AEC-89BC-1DC8F254F326}" srcOrd="1" destOrd="0" presId="urn:microsoft.com/office/officeart/2005/8/layout/vList5"/>
    <dgm:cxn modelId="{6880C5D3-06B8-451E-B403-3A417048FBF8}" type="presParOf" srcId="{EAFB1FFE-DF41-47EC-BFE1-B5002C3367FF}" destId="{BE8ED19A-B46C-4956-8A5C-F99892C8C569}" srcOrd="1" destOrd="0" presId="urn:microsoft.com/office/officeart/2005/8/layout/vList5"/>
    <dgm:cxn modelId="{241E3B06-4C18-4B87-908A-00505FC37A55}" type="presParOf" srcId="{EAFB1FFE-DF41-47EC-BFE1-B5002C3367FF}" destId="{B90995E8-5162-4CF2-95A2-96CFF3FB2DC2}" srcOrd="2" destOrd="0" presId="urn:microsoft.com/office/officeart/2005/8/layout/vList5"/>
    <dgm:cxn modelId="{217E72C5-29DC-4ADE-85A2-6D4D4F53A771}" type="presParOf" srcId="{B90995E8-5162-4CF2-95A2-96CFF3FB2DC2}" destId="{F3A99C13-ACA9-40ED-B637-DE94330D6594}" srcOrd="0" destOrd="0" presId="urn:microsoft.com/office/officeart/2005/8/layout/vList5"/>
    <dgm:cxn modelId="{FDC0CEF8-0046-415C-8FAE-9E4A1717DD3B}" type="presParOf" srcId="{B90995E8-5162-4CF2-95A2-96CFF3FB2DC2}" destId="{287A0324-04A0-4749-A361-CD4534E8F2F7}" srcOrd="1" destOrd="0" presId="urn:microsoft.com/office/officeart/2005/8/layout/vList5"/>
    <dgm:cxn modelId="{306C3AB5-9658-4A8D-A8CC-BF6EBBF27A11}" type="presParOf" srcId="{EAFB1FFE-DF41-47EC-BFE1-B5002C3367FF}" destId="{0C80EC55-8D1A-4091-B8E9-19215B11C9E5}" srcOrd="3" destOrd="0" presId="urn:microsoft.com/office/officeart/2005/8/layout/vList5"/>
    <dgm:cxn modelId="{ABC19CE0-BA8A-4FDB-96F0-E5463BE40EB8}" type="presParOf" srcId="{EAFB1FFE-DF41-47EC-BFE1-B5002C3367FF}" destId="{0C73C13A-6B46-4A67-8D21-2565A9D11F9A}" srcOrd="4" destOrd="0" presId="urn:microsoft.com/office/officeart/2005/8/layout/vList5"/>
    <dgm:cxn modelId="{FCC31686-094E-434B-B1E3-10F05EFD6D43}" type="presParOf" srcId="{0C73C13A-6B46-4A67-8D21-2565A9D11F9A}" destId="{A09FCF2D-85B8-4667-B7F3-9B7118314B31}" srcOrd="0" destOrd="0" presId="urn:microsoft.com/office/officeart/2005/8/layout/vList5"/>
    <dgm:cxn modelId="{3967AE68-EF40-444F-8E70-AA315EDAE184}" type="presParOf" srcId="{0C73C13A-6B46-4A67-8D21-2565A9D11F9A}" destId="{E9254C6A-68F7-4173-889B-534AD149B8BD}" srcOrd="1" destOrd="0" presId="urn:microsoft.com/office/officeart/2005/8/layout/vList5"/>
    <dgm:cxn modelId="{257C2D47-C820-4F41-94E2-F44BD46C9E99}" type="presParOf" srcId="{EAFB1FFE-DF41-47EC-BFE1-B5002C3367FF}" destId="{A0B5C5E2-506F-4492-8927-FD76CD0056D2}" srcOrd="5" destOrd="0" presId="urn:microsoft.com/office/officeart/2005/8/layout/vList5"/>
    <dgm:cxn modelId="{F1C199D6-EEA6-4BDB-B3C3-0003638DC1C6}" type="presParOf" srcId="{EAFB1FFE-DF41-47EC-BFE1-B5002C3367FF}" destId="{362A8D4F-7D31-4D1D-8227-BC8D33C4939F}" srcOrd="6" destOrd="0" presId="urn:microsoft.com/office/officeart/2005/8/layout/vList5"/>
    <dgm:cxn modelId="{BF5C34C0-58FE-4D02-9C17-06F954EA1D65}" type="presParOf" srcId="{362A8D4F-7D31-4D1D-8227-BC8D33C4939F}" destId="{3DEA4167-4DAA-46FD-A2AF-7E99CAE1F355}" srcOrd="0" destOrd="0" presId="urn:microsoft.com/office/officeart/2005/8/layout/vList5"/>
    <dgm:cxn modelId="{C20C2628-4EBB-4318-86E8-C7F57D921E73}" type="presParOf" srcId="{362A8D4F-7D31-4D1D-8227-BC8D33C4939F}" destId="{E1724406-9C3A-443B-BE3A-A9C26FC3852C}" srcOrd="1" destOrd="0" presId="urn:microsoft.com/office/officeart/2005/8/layout/vList5"/>
    <dgm:cxn modelId="{E76377F4-9994-4B59-8327-7613D713DB43}" type="presParOf" srcId="{EAFB1FFE-DF41-47EC-BFE1-B5002C3367FF}" destId="{72AC5294-F016-428A-A0CB-DFC43AC98BE2}" srcOrd="7" destOrd="0" presId="urn:microsoft.com/office/officeart/2005/8/layout/vList5"/>
    <dgm:cxn modelId="{C274DCDD-0DD3-4D0D-9227-3C8F10091A01}" type="presParOf" srcId="{EAFB1FFE-DF41-47EC-BFE1-B5002C3367FF}" destId="{87CCAB27-B9C2-4BA0-8543-6210250E7A39}" srcOrd="8" destOrd="0" presId="urn:microsoft.com/office/officeart/2005/8/layout/vList5"/>
    <dgm:cxn modelId="{260F1C30-3D08-40DA-BB2E-55FC572CA358}" type="presParOf" srcId="{87CCAB27-B9C2-4BA0-8543-6210250E7A39}" destId="{C5526F7D-6DEC-4C5C-A6B8-6C5AB9FF7C9B}" srcOrd="0" destOrd="0" presId="urn:microsoft.com/office/officeart/2005/8/layout/vList5"/>
    <dgm:cxn modelId="{E29B16EE-9259-497C-A0ED-A8EE7B6C51DD}" type="presParOf" srcId="{87CCAB27-B9C2-4BA0-8543-6210250E7A39}" destId="{E60A7335-FC55-4776-98EB-7CFFFC76DC9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C0CB676-FF1C-4795-908F-26469B1F056F}" type="doc">
      <dgm:prSet loTypeId="urn:microsoft.com/office/officeart/2005/8/layout/vList3" loCatId="picture" qsTypeId="urn:microsoft.com/office/officeart/2005/8/quickstyle/simple4" qsCatId="simple" csTypeId="urn:microsoft.com/office/officeart/2005/8/colors/accent5_4" csCatId="accent5" phldr="1"/>
      <dgm:spPr/>
    </dgm:pt>
    <dgm:pt modelId="{05AE5AE8-3A0C-41E8-97CC-89484F00CFE1}">
      <dgm:prSet phldrT="[Text]" custT="1"/>
      <dgm:spPr>
        <a:solidFill>
          <a:srgbClr val="00CC00"/>
        </a:solidFill>
      </dgm:spPr>
      <dgm:t>
        <a:bodyPr/>
        <a:lstStyle/>
        <a:p>
          <a:r>
            <a:rPr lang="en-US" sz="3600" dirty="0">
              <a:latin typeface="FranklinGothicURWDem"/>
            </a:rPr>
            <a:t>Excellent (85-100%)</a:t>
          </a:r>
        </a:p>
      </dgm:t>
    </dgm:pt>
    <dgm:pt modelId="{3D777D7A-0A94-421E-A559-71D40CD77881}" type="parTrans" cxnId="{8863CCD9-F43D-490B-A59E-12A3ADA44E27}">
      <dgm:prSet/>
      <dgm:spPr/>
      <dgm:t>
        <a:bodyPr/>
        <a:lstStyle/>
        <a:p>
          <a:endParaRPr lang="en-US"/>
        </a:p>
      </dgm:t>
    </dgm:pt>
    <dgm:pt modelId="{D826EDFD-0C88-4C1F-A6F6-86D08CF310BD}" type="sibTrans" cxnId="{8863CCD9-F43D-490B-A59E-12A3ADA44E27}">
      <dgm:prSet/>
      <dgm:spPr/>
      <dgm:t>
        <a:bodyPr/>
        <a:lstStyle/>
        <a:p>
          <a:endParaRPr lang="en-US"/>
        </a:p>
      </dgm:t>
    </dgm:pt>
    <dgm:pt modelId="{47C68B59-B34D-4642-B49B-80D8EBB667F9}">
      <dgm:prSet phldrT="[Text]" custT="1"/>
      <dgm:spPr>
        <a:solidFill>
          <a:srgbClr val="2DC8FF"/>
        </a:solidFill>
      </dgm:spPr>
      <dgm:t>
        <a:bodyPr/>
        <a:lstStyle/>
        <a:p>
          <a:r>
            <a:rPr lang="en-US" sz="3600" dirty="0">
              <a:latin typeface="FranklinGothicURWDem"/>
            </a:rPr>
            <a:t>Acceptable (70-85%)</a:t>
          </a:r>
        </a:p>
      </dgm:t>
    </dgm:pt>
    <dgm:pt modelId="{E812F7C2-1B6B-49C5-BE1F-F23ECCB012C5}" type="parTrans" cxnId="{FB652B99-F7F1-4B00-AEE1-C59BDB6F4462}">
      <dgm:prSet/>
      <dgm:spPr/>
      <dgm:t>
        <a:bodyPr/>
        <a:lstStyle/>
        <a:p>
          <a:endParaRPr lang="en-US"/>
        </a:p>
      </dgm:t>
    </dgm:pt>
    <dgm:pt modelId="{A2FD024F-1BE2-4E2F-8EDB-4BA1C34F48DB}" type="sibTrans" cxnId="{FB652B99-F7F1-4B00-AEE1-C59BDB6F4462}">
      <dgm:prSet/>
      <dgm:spPr/>
      <dgm:t>
        <a:bodyPr/>
        <a:lstStyle/>
        <a:p>
          <a:endParaRPr lang="en-US"/>
        </a:p>
      </dgm:t>
    </dgm:pt>
    <dgm:pt modelId="{56A894C5-501E-46F5-9D0B-E7EA14190288}">
      <dgm:prSet phldrT="[Text]"/>
      <dgm:spPr>
        <a:solidFill>
          <a:srgbClr val="FFD100"/>
        </a:solidFill>
      </dgm:spPr>
      <dgm:t>
        <a:bodyPr/>
        <a:lstStyle/>
        <a:p>
          <a:r>
            <a:rPr lang="en-US" dirty="0">
              <a:latin typeface="FranklinGothicURWDem"/>
            </a:rPr>
            <a:t>Needs Improvement (Below 70%)</a:t>
          </a:r>
        </a:p>
      </dgm:t>
    </dgm:pt>
    <dgm:pt modelId="{38BF71D1-1F16-4D20-918F-2EBCCD083D5B}" type="parTrans" cxnId="{5FF07A82-8519-4520-B030-FDEAA243244B}">
      <dgm:prSet/>
      <dgm:spPr/>
      <dgm:t>
        <a:bodyPr/>
        <a:lstStyle/>
        <a:p>
          <a:endParaRPr lang="en-US"/>
        </a:p>
      </dgm:t>
    </dgm:pt>
    <dgm:pt modelId="{387F0888-195B-4268-A393-1E8487BE079E}" type="sibTrans" cxnId="{5FF07A82-8519-4520-B030-FDEAA243244B}">
      <dgm:prSet/>
      <dgm:spPr/>
      <dgm:t>
        <a:bodyPr/>
        <a:lstStyle/>
        <a:p>
          <a:endParaRPr lang="en-US"/>
        </a:p>
      </dgm:t>
    </dgm:pt>
    <dgm:pt modelId="{C8C6143D-C28C-4F64-BED5-AA2765DBB9E9}" type="pres">
      <dgm:prSet presAssocID="{8C0CB676-FF1C-4795-908F-26469B1F056F}" presName="linearFlow" presStyleCnt="0">
        <dgm:presLayoutVars>
          <dgm:dir/>
          <dgm:resizeHandles val="exact"/>
        </dgm:presLayoutVars>
      </dgm:prSet>
      <dgm:spPr/>
    </dgm:pt>
    <dgm:pt modelId="{2CF53EBF-A981-4433-879C-29C5BCD72A2A}" type="pres">
      <dgm:prSet presAssocID="{05AE5AE8-3A0C-41E8-97CC-89484F00CFE1}" presName="composite" presStyleCnt="0"/>
      <dgm:spPr/>
    </dgm:pt>
    <dgm:pt modelId="{66BF9F79-7DEB-425D-AF27-829578D118A6}" type="pres">
      <dgm:prSet presAssocID="{05AE5AE8-3A0C-41E8-97CC-89484F00CFE1}"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humbs up sign with solid fill"/>
        </a:ext>
      </dgm:extLst>
    </dgm:pt>
    <dgm:pt modelId="{9CB77884-E646-4B5A-AD24-427C9B6E318F}" type="pres">
      <dgm:prSet presAssocID="{05AE5AE8-3A0C-41E8-97CC-89484F00CFE1}" presName="txShp" presStyleLbl="node1" presStyleIdx="0" presStyleCnt="3">
        <dgm:presLayoutVars>
          <dgm:bulletEnabled val="1"/>
        </dgm:presLayoutVars>
      </dgm:prSet>
      <dgm:spPr/>
    </dgm:pt>
    <dgm:pt modelId="{13467465-6162-4421-9AA4-2DB67161793D}" type="pres">
      <dgm:prSet presAssocID="{D826EDFD-0C88-4C1F-A6F6-86D08CF310BD}" presName="spacing" presStyleCnt="0"/>
      <dgm:spPr/>
    </dgm:pt>
    <dgm:pt modelId="{93890293-A1BF-4FF9-B31C-F2A4F906C5C6}" type="pres">
      <dgm:prSet presAssocID="{47C68B59-B34D-4642-B49B-80D8EBB667F9}" presName="composite" presStyleCnt="0"/>
      <dgm:spPr/>
    </dgm:pt>
    <dgm:pt modelId="{A042857A-C8A1-4D84-9287-8D2E5DCF1518}" type="pres">
      <dgm:prSet presAssocID="{47C68B59-B34D-4642-B49B-80D8EBB667F9}"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list with solid fill"/>
        </a:ext>
      </dgm:extLst>
    </dgm:pt>
    <dgm:pt modelId="{0D03619C-D9CF-4E15-A77B-6D80197C9308}" type="pres">
      <dgm:prSet presAssocID="{47C68B59-B34D-4642-B49B-80D8EBB667F9}" presName="txShp" presStyleLbl="node1" presStyleIdx="1" presStyleCnt="3" custLinFactNeighborX="-104" custLinFactNeighborY="4110">
        <dgm:presLayoutVars>
          <dgm:bulletEnabled val="1"/>
        </dgm:presLayoutVars>
      </dgm:prSet>
      <dgm:spPr/>
    </dgm:pt>
    <dgm:pt modelId="{4FAB12AD-2ECA-460F-BE65-E3AC544787BF}" type="pres">
      <dgm:prSet presAssocID="{A2FD024F-1BE2-4E2F-8EDB-4BA1C34F48DB}" presName="spacing" presStyleCnt="0"/>
      <dgm:spPr/>
    </dgm:pt>
    <dgm:pt modelId="{4424E85D-77AA-4926-A197-D04BB8946355}" type="pres">
      <dgm:prSet presAssocID="{56A894C5-501E-46F5-9D0B-E7EA14190288}" presName="composite" presStyleCnt="0"/>
      <dgm:spPr/>
    </dgm:pt>
    <dgm:pt modelId="{3672D73B-28EB-4D29-9A8B-36F3B6F70077}" type="pres">
      <dgm:prSet presAssocID="{56A894C5-501E-46F5-9D0B-E7EA14190288}"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r graph with upward trend with solid fill"/>
        </a:ext>
      </dgm:extLst>
    </dgm:pt>
    <dgm:pt modelId="{084A47FD-108A-4039-BC00-2318F1C964D0}" type="pres">
      <dgm:prSet presAssocID="{56A894C5-501E-46F5-9D0B-E7EA14190288}" presName="txShp" presStyleLbl="node1" presStyleIdx="2" presStyleCnt="3" custLinFactNeighborX="-579">
        <dgm:presLayoutVars>
          <dgm:bulletEnabled val="1"/>
        </dgm:presLayoutVars>
      </dgm:prSet>
      <dgm:spPr/>
    </dgm:pt>
  </dgm:ptLst>
  <dgm:cxnLst>
    <dgm:cxn modelId="{B70DFE65-00B8-4E77-9D19-6CAD80DE46E1}" type="presOf" srcId="{56A894C5-501E-46F5-9D0B-E7EA14190288}" destId="{084A47FD-108A-4039-BC00-2318F1C964D0}" srcOrd="0" destOrd="0" presId="urn:microsoft.com/office/officeart/2005/8/layout/vList3"/>
    <dgm:cxn modelId="{9384CC73-684F-4CE1-83E3-7BEF2000FB81}" type="presOf" srcId="{8C0CB676-FF1C-4795-908F-26469B1F056F}" destId="{C8C6143D-C28C-4F64-BED5-AA2765DBB9E9}" srcOrd="0" destOrd="0" presId="urn:microsoft.com/office/officeart/2005/8/layout/vList3"/>
    <dgm:cxn modelId="{A2215279-529B-458F-AA48-1974A47FC6D2}" type="presOf" srcId="{47C68B59-B34D-4642-B49B-80D8EBB667F9}" destId="{0D03619C-D9CF-4E15-A77B-6D80197C9308}" srcOrd="0" destOrd="0" presId="urn:microsoft.com/office/officeart/2005/8/layout/vList3"/>
    <dgm:cxn modelId="{5FF07A82-8519-4520-B030-FDEAA243244B}" srcId="{8C0CB676-FF1C-4795-908F-26469B1F056F}" destId="{56A894C5-501E-46F5-9D0B-E7EA14190288}" srcOrd="2" destOrd="0" parTransId="{38BF71D1-1F16-4D20-918F-2EBCCD083D5B}" sibTransId="{387F0888-195B-4268-A393-1E8487BE079E}"/>
    <dgm:cxn modelId="{FB652B99-F7F1-4B00-AEE1-C59BDB6F4462}" srcId="{8C0CB676-FF1C-4795-908F-26469B1F056F}" destId="{47C68B59-B34D-4642-B49B-80D8EBB667F9}" srcOrd="1" destOrd="0" parTransId="{E812F7C2-1B6B-49C5-BE1F-F23ECCB012C5}" sibTransId="{A2FD024F-1BE2-4E2F-8EDB-4BA1C34F48DB}"/>
    <dgm:cxn modelId="{74D53CC6-FD2D-4C97-B085-1DA1DE226884}" type="presOf" srcId="{05AE5AE8-3A0C-41E8-97CC-89484F00CFE1}" destId="{9CB77884-E646-4B5A-AD24-427C9B6E318F}" srcOrd="0" destOrd="0" presId="urn:microsoft.com/office/officeart/2005/8/layout/vList3"/>
    <dgm:cxn modelId="{8863CCD9-F43D-490B-A59E-12A3ADA44E27}" srcId="{8C0CB676-FF1C-4795-908F-26469B1F056F}" destId="{05AE5AE8-3A0C-41E8-97CC-89484F00CFE1}" srcOrd="0" destOrd="0" parTransId="{3D777D7A-0A94-421E-A559-71D40CD77881}" sibTransId="{D826EDFD-0C88-4C1F-A6F6-86D08CF310BD}"/>
    <dgm:cxn modelId="{1315ACF5-5673-4281-99C4-2A605FA76DBB}" type="presParOf" srcId="{C8C6143D-C28C-4F64-BED5-AA2765DBB9E9}" destId="{2CF53EBF-A981-4433-879C-29C5BCD72A2A}" srcOrd="0" destOrd="0" presId="urn:microsoft.com/office/officeart/2005/8/layout/vList3"/>
    <dgm:cxn modelId="{277BC461-8708-4F5F-A1B0-74F7250A66E3}" type="presParOf" srcId="{2CF53EBF-A981-4433-879C-29C5BCD72A2A}" destId="{66BF9F79-7DEB-425D-AF27-829578D118A6}" srcOrd="0" destOrd="0" presId="urn:microsoft.com/office/officeart/2005/8/layout/vList3"/>
    <dgm:cxn modelId="{34A54439-8887-4D3A-A59E-EB6AC1D10B3A}" type="presParOf" srcId="{2CF53EBF-A981-4433-879C-29C5BCD72A2A}" destId="{9CB77884-E646-4B5A-AD24-427C9B6E318F}" srcOrd="1" destOrd="0" presId="urn:microsoft.com/office/officeart/2005/8/layout/vList3"/>
    <dgm:cxn modelId="{54D5CE45-6523-47EE-9699-27B2DEACAD7D}" type="presParOf" srcId="{C8C6143D-C28C-4F64-BED5-AA2765DBB9E9}" destId="{13467465-6162-4421-9AA4-2DB67161793D}" srcOrd="1" destOrd="0" presId="urn:microsoft.com/office/officeart/2005/8/layout/vList3"/>
    <dgm:cxn modelId="{5D3A72C1-DA05-4C85-A612-156A5E60D29E}" type="presParOf" srcId="{C8C6143D-C28C-4F64-BED5-AA2765DBB9E9}" destId="{93890293-A1BF-4FF9-B31C-F2A4F906C5C6}" srcOrd="2" destOrd="0" presId="urn:microsoft.com/office/officeart/2005/8/layout/vList3"/>
    <dgm:cxn modelId="{DAB7276A-1F6B-4ACE-9618-F100225B4137}" type="presParOf" srcId="{93890293-A1BF-4FF9-B31C-F2A4F906C5C6}" destId="{A042857A-C8A1-4D84-9287-8D2E5DCF1518}" srcOrd="0" destOrd="0" presId="urn:microsoft.com/office/officeart/2005/8/layout/vList3"/>
    <dgm:cxn modelId="{C737BF1E-779E-4584-92B1-8FB84160BF06}" type="presParOf" srcId="{93890293-A1BF-4FF9-B31C-F2A4F906C5C6}" destId="{0D03619C-D9CF-4E15-A77B-6D80197C9308}" srcOrd="1" destOrd="0" presId="urn:microsoft.com/office/officeart/2005/8/layout/vList3"/>
    <dgm:cxn modelId="{3BB48B62-F223-43F9-A622-D9FBE79CB056}" type="presParOf" srcId="{C8C6143D-C28C-4F64-BED5-AA2765DBB9E9}" destId="{4FAB12AD-2ECA-460F-BE65-E3AC544787BF}" srcOrd="3" destOrd="0" presId="urn:microsoft.com/office/officeart/2005/8/layout/vList3"/>
    <dgm:cxn modelId="{031CF90F-DAF3-48DD-A4D4-31511088B197}" type="presParOf" srcId="{C8C6143D-C28C-4F64-BED5-AA2765DBB9E9}" destId="{4424E85D-77AA-4926-A197-D04BB8946355}" srcOrd="4" destOrd="0" presId="urn:microsoft.com/office/officeart/2005/8/layout/vList3"/>
    <dgm:cxn modelId="{BF3B4656-8D3D-4C2A-8C14-B0502293C0F9}" type="presParOf" srcId="{4424E85D-77AA-4926-A197-D04BB8946355}" destId="{3672D73B-28EB-4D29-9A8B-36F3B6F70077}" srcOrd="0" destOrd="0" presId="urn:microsoft.com/office/officeart/2005/8/layout/vList3"/>
    <dgm:cxn modelId="{9FB739D8-CAE3-42FB-A075-C85EAA7A39FF}" type="presParOf" srcId="{4424E85D-77AA-4926-A197-D04BB8946355}" destId="{084A47FD-108A-4039-BC00-2318F1C964D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ED555-BA79-44DB-8CD6-7FCF3A41601B}">
      <dsp:nvSpPr>
        <dsp:cNvPr id="0" name=""/>
        <dsp:cNvSpPr/>
      </dsp:nvSpPr>
      <dsp:spPr>
        <a:xfrm>
          <a:off x="2668670" y="1274485"/>
          <a:ext cx="3048444" cy="3048444"/>
        </a:xfrm>
        <a:prstGeom prst="ellipse">
          <a:avLst/>
        </a:prstGeom>
        <a:solidFill>
          <a:srgbClr val="FFD100">
            <a:alpha val="49804"/>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Garamond" panose="02020404030301010803" pitchFamily="18" charset="0"/>
            </a:rPr>
            <a:t>Documentation Criteria</a:t>
          </a:r>
        </a:p>
      </dsp:txBody>
      <dsp:txXfrm>
        <a:off x="3115104" y="1720919"/>
        <a:ext cx="2155576" cy="2155576"/>
      </dsp:txXfrm>
    </dsp:sp>
    <dsp:sp modelId="{1F18E402-09AB-4F58-B9F2-0C1B6D19DC89}">
      <dsp:nvSpPr>
        <dsp:cNvPr id="0" name=""/>
        <dsp:cNvSpPr/>
      </dsp:nvSpPr>
      <dsp:spPr>
        <a:xfrm>
          <a:off x="3375579" y="0"/>
          <a:ext cx="1524222" cy="1524222"/>
        </a:xfrm>
        <a:prstGeom prst="ellipse">
          <a:avLst/>
        </a:prstGeom>
        <a:solidFill>
          <a:srgbClr val="131F38">
            <a:alpha val="49804"/>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aramond" panose="02020404030301010803" pitchFamily="18" charset="0"/>
            </a:rPr>
            <a:t>Complete</a:t>
          </a:r>
        </a:p>
      </dsp:txBody>
      <dsp:txXfrm>
        <a:off x="3598796" y="223217"/>
        <a:ext cx="1077788" cy="1077788"/>
      </dsp:txXfrm>
    </dsp:sp>
    <dsp:sp modelId="{DEB2C526-540C-4B35-9AF7-34D294AED5F0}">
      <dsp:nvSpPr>
        <dsp:cNvPr id="0" name=""/>
        <dsp:cNvSpPr/>
      </dsp:nvSpPr>
      <dsp:spPr>
        <a:xfrm>
          <a:off x="4983779" y="798122"/>
          <a:ext cx="1524222" cy="1524222"/>
        </a:xfrm>
        <a:prstGeom prst="ellipse">
          <a:avLst/>
        </a:prstGeom>
        <a:solidFill>
          <a:srgbClr val="DDC9A3">
            <a:alpha val="49804"/>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aramond" panose="02020404030301010803" pitchFamily="18" charset="0"/>
            </a:rPr>
            <a:t>Legible</a:t>
          </a:r>
        </a:p>
      </dsp:txBody>
      <dsp:txXfrm>
        <a:off x="5206996" y="1021339"/>
        <a:ext cx="1077788" cy="1077788"/>
      </dsp:txXfrm>
    </dsp:sp>
    <dsp:sp modelId="{28E6B9BE-FFFE-46F6-9DE6-33648AB70B08}">
      <dsp:nvSpPr>
        <dsp:cNvPr id="0" name=""/>
        <dsp:cNvSpPr/>
      </dsp:nvSpPr>
      <dsp:spPr>
        <a:xfrm>
          <a:off x="5367338" y="2478602"/>
          <a:ext cx="1524222" cy="1524222"/>
        </a:xfrm>
        <a:prstGeom prst="ellipse">
          <a:avLst/>
        </a:prstGeom>
        <a:solidFill>
          <a:srgbClr val="A3AAAE">
            <a:alpha val="49804"/>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aramond" panose="02020404030301010803" pitchFamily="18" charset="0"/>
            </a:rPr>
            <a:t>Timely</a:t>
          </a:r>
        </a:p>
      </dsp:txBody>
      <dsp:txXfrm>
        <a:off x="5590555" y="2701819"/>
        <a:ext cx="1077788" cy="1077788"/>
      </dsp:txXfrm>
    </dsp:sp>
    <dsp:sp modelId="{4E6EA6CB-628F-45BC-AEE1-F6A98CFF6BA4}">
      <dsp:nvSpPr>
        <dsp:cNvPr id="0" name=""/>
        <dsp:cNvSpPr/>
      </dsp:nvSpPr>
      <dsp:spPr>
        <a:xfrm>
          <a:off x="4401326" y="3860046"/>
          <a:ext cx="1524222" cy="1524222"/>
        </a:xfrm>
        <a:prstGeom prst="ellipse">
          <a:avLst/>
        </a:prstGeom>
        <a:solidFill>
          <a:srgbClr val="297DC1">
            <a:alpha val="49804"/>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aramond" panose="02020404030301010803" pitchFamily="18" charset="0"/>
            </a:rPr>
            <a:t>Concise</a:t>
          </a:r>
        </a:p>
      </dsp:txBody>
      <dsp:txXfrm>
        <a:off x="4624543" y="4083263"/>
        <a:ext cx="1077788" cy="1077788"/>
      </dsp:txXfrm>
    </dsp:sp>
    <dsp:sp modelId="{B6CE4404-4981-4BE9-AFFC-FB64ECD5CB21}">
      <dsp:nvSpPr>
        <dsp:cNvPr id="0" name=""/>
        <dsp:cNvSpPr/>
      </dsp:nvSpPr>
      <dsp:spPr>
        <a:xfrm>
          <a:off x="2568933" y="3826243"/>
          <a:ext cx="1524222" cy="1524222"/>
        </a:xfrm>
        <a:prstGeom prst="ellipse">
          <a:avLst/>
        </a:prstGeom>
        <a:solidFill>
          <a:srgbClr val="3DAE2B">
            <a:alpha val="49804"/>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aramond" panose="02020404030301010803" pitchFamily="18" charset="0"/>
            </a:rPr>
            <a:t>Clear</a:t>
          </a:r>
        </a:p>
      </dsp:txBody>
      <dsp:txXfrm>
        <a:off x="2792150" y="4049460"/>
        <a:ext cx="1077788" cy="1077788"/>
      </dsp:txXfrm>
    </dsp:sp>
    <dsp:sp modelId="{F90B6134-F635-4FEF-BE2E-4217B0EAB414}">
      <dsp:nvSpPr>
        <dsp:cNvPr id="0" name=""/>
        <dsp:cNvSpPr/>
      </dsp:nvSpPr>
      <dsp:spPr>
        <a:xfrm>
          <a:off x="1494225" y="2478602"/>
          <a:ext cx="1524222" cy="1524222"/>
        </a:xfrm>
        <a:prstGeom prst="ellipse">
          <a:avLst/>
        </a:prstGeom>
        <a:solidFill>
          <a:srgbClr val="E4E4E4">
            <a:alpha val="49804"/>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aramond" panose="02020404030301010803" pitchFamily="18" charset="0"/>
            </a:rPr>
            <a:t>Patient Centered</a:t>
          </a:r>
        </a:p>
      </dsp:txBody>
      <dsp:txXfrm>
        <a:off x="1717442" y="2701819"/>
        <a:ext cx="1077788" cy="1077788"/>
      </dsp:txXfrm>
    </dsp:sp>
    <dsp:sp modelId="{4514FBEA-79AA-470D-B40A-2EBD4282836D}">
      <dsp:nvSpPr>
        <dsp:cNvPr id="0" name=""/>
        <dsp:cNvSpPr/>
      </dsp:nvSpPr>
      <dsp:spPr>
        <a:xfrm>
          <a:off x="1877784" y="798122"/>
          <a:ext cx="1524222" cy="1524222"/>
        </a:xfrm>
        <a:prstGeom prst="ellipse">
          <a:avLst/>
        </a:prstGeom>
        <a:solidFill>
          <a:srgbClr val="3DB5E6">
            <a:alpha val="49804"/>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aramond" panose="02020404030301010803" pitchFamily="18" charset="0"/>
            </a:rPr>
            <a:t>Accurate</a:t>
          </a:r>
        </a:p>
      </dsp:txBody>
      <dsp:txXfrm>
        <a:off x="2101001" y="1021339"/>
        <a:ext cx="1077788" cy="1077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9CCDC-76D7-4AEC-89BC-1DC8F254F326}">
      <dsp:nvSpPr>
        <dsp:cNvPr id="0" name=""/>
        <dsp:cNvSpPr/>
      </dsp:nvSpPr>
      <dsp:spPr>
        <a:xfrm rot="5400000">
          <a:off x="6862648" y="-2917481"/>
          <a:ext cx="794773" cy="6832974"/>
        </a:xfrm>
        <a:prstGeom prst="round2SameRect">
          <a:avLst/>
        </a:prstGeom>
        <a:solidFill>
          <a:srgbClr val="3DB5E6">
            <a:alpha val="35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FranklinGothicURWDem"/>
            </a:rPr>
            <a:t>Provider’s office will be notified via phone call in April 2023 to identify a contact person.</a:t>
          </a:r>
        </a:p>
        <a:p>
          <a:pPr marL="114300" lvl="1" indent="-114300" algn="l" defTabSz="533400">
            <a:lnSpc>
              <a:spcPct val="90000"/>
            </a:lnSpc>
            <a:spcBef>
              <a:spcPct val="0"/>
            </a:spcBef>
            <a:spcAft>
              <a:spcPct val="15000"/>
            </a:spcAft>
            <a:buChar char="•"/>
          </a:pPr>
          <a:r>
            <a:rPr lang="en-US" sz="1200" kern="1200" dirty="0">
              <a:latin typeface="FranklinGothicURWDem"/>
            </a:rPr>
            <a:t>A Provider Packet will be sent via email, fax or mail with names of five (5) selected members, instructions and required documentation checklist.</a:t>
          </a:r>
        </a:p>
        <a:p>
          <a:pPr marL="114300" lvl="1" indent="-114300" algn="l" defTabSz="533400">
            <a:lnSpc>
              <a:spcPct val="90000"/>
            </a:lnSpc>
            <a:spcBef>
              <a:spcPct val="0"/>
            </a:spcBef>
            <a:spcAft>
              <a:spcPct val="15000"/>
            </a:spcAft>
            <a:buChar char="•"/>
          </a:pPr>
          <a:r>
            <a:rPr lang="en-US" sz="1200" kern="1200" dirty="0">
              <a:latin typeface="FranklinGothicURWDem"/>
            </a:rPr>
            <a:t>The provider’s contact person will receive a phone call verifying receipt the following week.</a:t>
          </a:r>
        </a:p>
      </dsp:txBody>
      <dsp:txXfrm rot="-5400000">
        <a:off x="3843548" y="140417"/>
        <a:ext cx="6794176" cy="717177"/>
      </dsp:txXfrm>
    </dsp:sp>
    <dsp:sp modelId="{9D04EFBF-0B0E-4A67-A400-8BCD28FA199D}">
      <dsp:nvSpPr>
        <dsp:cNvPr id="0" name=""/>
        <dsp:cNvSpPr/>
      </dsp:nvSpPr>
      <dsp:spPr>
        <a:xfrm>
          <a:off x="0" y="2272"/>
          <a:ext cx="3843547" cy="993466"/>
        </a:xfrm>
        <a:prstGeom prst="roundRect">
          <a:avLst/>
        </a:prstGeom>
        <a:solidFill>
          <a:srgbClr val="3DB5E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FranklinGothicURWDem"/>
            </a:rPr>
            <a:t>Notification</a:t>
          </a:r>
        </a:p>
      </dsp:txBody>
      <dsp:txXfrm>
        <a:off x="48497" y="50769"/>
        <a:ext cx="3746553" cy="896472"/>
      </dsp:txXfrm>
    </dsp:sp>
    <dsp:sp modelId="{287A0324-04A0-4749-A361-CD4534E8F2F7}">
      <dsp:nvSpPr>
        <dsp:cNvPr id="0" name=""/>
        <dsp:cNvSpPr/>
      </dsp:nvSpPr>
      <dsp:spPr>
        <a:xfrm rot="5400000">
          <a:off x="6862648" y="-1882774"/>
          <a:ext cx="794773" cy="6832974"/>
        </a:xfrm>
        <a:prstGeom prst="round2SameRect">
          <a:avLst/>
        </a:prstGeom>
        <a:solidFill>
          <a:srgbClr val="00CC00">
            <a:alpha val="35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rgbClr val="000000">
                  <a:hueOff val="0"/>
                  <a:satOff val="0"/>
                  <a:lumOff val="0"/>
                  <a:alphaOff val="0"/>
                </a:srgbClr>
              </a:solidFill>
              <a:latin typeface="FranklinGothicURWDem"/>
              <a:ea typeface="+mn-ea"/>
              <a:cs typeface="+mn-cs"/>
            </a:rPr>
            <a:t>The provider will have 14 calendar days to provide the required medical records.</a:t>
          </a:r>
        </a:p>
        <a:p>
          <a:pPr marL="114300" lvl="1" indent="-114300" algn="l" defTabSz="533400">
            <a:lnSpc>
              <a:spcPct val="90000"/>
            </a:lnSpc>
            <a:spcBef>
              <a:spcPct val="0"/>
            </a:spcBef>
            <a:spcAft>
              <a:spcPct val="15000"/>
            </a:spcAft>
            <a:buChar char="•"/>
          </a:pPr>
          <a:r>
            <a:rPr lang="en-US" sz="1200" kern="1200" dirty="0">
              <a:solidFill>
                <a:srgbClr val="000000">
                  <a:hueOff val="0"/>
                  <a:satOff val="0"/>
                  <a:lumOff val="0"/>
                  <a:alphaOff val="0"/>
                </a:srgbClr>
              </a:solidFill>
              <a:latin typeface="FranklinGothicURWDem"/>
              <a:ea typeface="+mn-ea"/>
              <a:cs typeface="+mn-cs"/>
            </a:rPr>
            <a:t>The records will be stored in a secure, encrypted storage depository (ShareFile) upon receipt.</a:t>
          </a:r>
          <a:endParaRPr lang="en-US" sz="1100" kern="1200" dirty="0">
            <a:solidFill>
              <a:srgbClr val="000000">
                <a:hueOff val="0"/>
                <a:satOff val="0"/>
                <a:lumOff val="0"/>
                <a:alphaOff val="0"/>
              </a:srgbClr>
            </a:solidFill>
            <a:latin typeface="FranklinGothicURWDem"/>
            <a:ea typeface="+mn-ea"/>
            <a:cs typeface="+mn-cs"/>
          </a:endParaRPr>
        </a:p>
      </dsp:txBody>
      <dsp:txXfrm rot="-5400000">
        <a:off x="3843548" y="1175124"/>
        <a:ext cx="6794176" cy="717177"/>
      </dsp:txXfrm>
    </dsp:sp>
    <dsp:sp modelId="{F3A99C13-ACA9-40ED-B637-DE94330D6594}">
      <dsp:nvSpPr>
        <dsp:cNvPr id="0" name=""/>
        <dsp:cNvSpPr/>
      </dsp:nvSpPr>
      <dsp:spPr>
        <a:xfrm>
          <a:off x="0" y="1045412"/>
          <a:ext cx="3843547" cy="993466"/>
        </a:xfrm>
        <a:prstGeom prst="roundRect">
          <a:avLst/>
        </a:prstGeom>
        <a:solidFill>
          <a:srgbClr val="00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FranklinGothicURWDem"/>
            </a:rPr>
            <a:t>Submission</a:t>
          </a:r>
        </a:p>
      </dsp:txBody>
      <dsp:txXfrm>
        <a:off x="48497" y="1093909"/>
        <a:ext cx="3746553" cy="896472"/>
      </dsp:txXfrm>
    </dsp:sp>
    <dsp:sp modelId="{E9254C6A-68F7-4173-889B-534AD149B8BD}">
      <dsp:nvSpPr>
        <dsp:cNvPr id="0" name=""/>
        <dsp:cNvSpPr/>
      </dsp:nvSpPr>
      <dsp:spPr>
        <a:xfrm rot="5400000">
          <a:off x="6862648" y="-831201"/>
          <a:ext cx="794773" cy="6832974"/>
        </a:xfrm>
        <a:prstGeom prst="round2SameRect">
          <a:avLst/>
        </a:prstGeom>
        <a:solidFill>
          <a:srgbClr val="FFD100">
            <a:alpha val="35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rgbClr val="000000">
                  <a:hueOff val="0"/>
                  <a:satOff val="0"/>
                  <a:lumOff val="0"/>
                  <a:alphaOff val="0"/>
                </a:srgbClr>
              </a:solidFill>
              <a:latin typeface="FranklinGothicURWDem"/>
              <a:ea typeface="+mn-ea"/>
              <a:cs typeface="+mn-cs"/>
            </a:rPr>
            <a:t>Empower’s Medical Records Coordinator (MRC) will perform a cursory review to ensure all documents were received.</a:t>
          </a:r>
        </a:p>
        <a:p>
          <a:pPr marL="114300" lvl="1" indent="-114300" algn="l" defTabSz="533400">
            <a:lnSpc>
              <a:spcPct val="90000"/>
            </a:lnSpc>
            <a:spcBef>
              <a:spcPct val="0"/>
            </a:spcBef>
            <a:spcAft>
              <a:spcPct val="15000"/>
            </a:spcAft>
            <a:buChar char="•"/>
          </a:pPr>
          <a:r>
            <a:rPr lang="en-US" sz="1200" kern="1200" dirty="0">
              <a:solidFill>
                <a:srgbClr val="000000">
                  <a:hueOff val="0"/>
                  <a:satOff val="0"/>
                  <a:lumOff val="0"/>
                  <a:alphaOff val="0"/>
                </a:srgbClr>
              </a:solidFill>
              <a:latin typeface="FranklinGothicURWDem"/>
              <a:ea typeface="+mn-ea"/>
              <a:cs typeface="+mn-cs"/>
            </a:rPr>
            <a:t>The provider will be notified of any missing documents and given three (3) business days to provide them.</a:t>
          </a:r>
        </a:p>
      </dsp:txBody>
      <dsp:txXfrm rot="-5400000">
        <a:off x="3843548" y="2226697"/>
        <a:ext cx="6794176" cy="717177"/>
      </dsp:txXfrm>
    </dsp:sp>
    <dsp:sp modelId="{A09FCF2D-85B8-4667-B7F3-9B7118314B31}">
      <dsp:nvSpPr>
        <dsp:cNvPr id="0" name=""/>
        <dsp:cNvSpPr/>
      </dsp:nvSpPr>
      <dsp:spPr>
        <a:xfrm>
          <a:off x="0" y="2088552"/>
          <a:ext cx="3843547" cy="993466"/>
        </a:xfrm>
        <a:prstGeom prst="roundRect">
          <a:avLst/>
        </a:prstGeom>
        <a:solidFill>
          <a:srgbClr val="FFD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FranklinGothicURWDem"/>
            </a:rPr>
            <a:t>Preview</a:t>
          </a:r>
        </a:p>
      </dsp:txBody>
      <dsp:txXfrm>
        <a:off x="48497" y="2137049"/>
        <a:ext cx="3746553" cy="896472"/>
      </dsp:txXfrm>
    </dsp:sp>
    <dsp:sp modelId="{E1724406-9C3A-443B-BE3A-A9C26FC3852C}">
      <dsp:nvSpPr>
        <dsp:cNvPr id="0" name=""/>
        <dsp:cNvSpPr/>
      </dsp:nvSpPr>
      <dsp:spPr>
        <a:xfrm rot="5400000">
          <a:off x="6862648" y="211938"/>
          <a:ext cx="794773" cy="6832974"/>
        </a:xfrm>
        <a:prstGeom prst="round2SameRect">
          <a:avLst/>
        </a:prstGeom>
        <a:solidFill>
          <a:srgbClr val="DDC9A3">
            <a:alpha val="35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rgbClr val="000000">
                  <a:hueOff val="0"/>
                  <a:satOff val="0"/>
                  <a:lumOff val="0"/>
                  <a:alphaOff val="0"/>
                </a:srgbClr>
              </a:solidFill>
              <a:latin typeface="FranklinGothicURWDem"/>
              <a:ea typeface="+mn-ea"/>
              <a:cs typeface="+mn-cs"/>
            </a:rPr>
            <a:t>All member records will be reviewed and scored by the MRC.</a:t>
          </a:r>
        </a:p>
        <a:p>
          <a:pPr marL="114300" lvl="1" indent="-114300" algn="l" defTabSz="533400">
            <a:lnSpc>
              <a:spcPct val="90000"/>
            </a:lnSpc>
            <a:spcBef>
              <a:spcPct val="0"/>
            </a:spcBef>
            <a:spcAft>
              <a:spcPct val="15000"/>
            </a:spcAft>
            <a:buChar char="•"/>
          </a:pPr>
          <a:r>
            <a:rPr lang="en-US" sz="1200" kern="1200" dirty="0">
              <a:solidFill>
                <a:srgbClr val="000000">
                  <a:hueOff val="0"/>
                  <a:satOff val="0"/>
                  <a:lumOff val="0"/>
                  <a:alphaOff val="0"/>
                </a:srgbClr>
              </a:solidFill>
              <a:latin typeface="FranklinGothicURWDem"/>
              <a:ea typeface="+mn-ea"/>
              <a:cs typeface="+mn-cs"/>
            </a:rPr>
            <a:t>Summary results and recommendations specific to each provider will be sent in September 2023 via mail. A Corrective Action Plan may be issued at the discretion of Empower’s Medical Director for providers scoring below 70%.</a:t>
          </a:r>
        </a:p>
      </dsp:txBody>
      <dsp:txXfrm rot="-5400000">
        <a:off x="3843548" y="3269836"/>
        <a:ext cx="6794176" cy="717177"/>
      </dsp:txXfrm>
    </dsp:sp>
    <dsp:sp modelId="{3DEA4167-4DAA-46FD-A2AF-7E99CAE1F355}">
      <dsp:nvSpPr>
        <dsp:cNvPr id="0" name=""/>
        <dsp:cNvSpPr/>
      </dsp:nvSpPr>
      <dsp:spPr>
        <a:xfrm>
          <a:off x="0" y="3131692"/>
          <a:ext cx="3843547" cy="993466"/>
        </a:xfrm>
        <a:prstGeom prst="roundRect">
          <a:avLst/>
        </a:prstGeom>
        <a:solidFill>
          <a:srgbClr val="DDC9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FranklinGothicURWDem"/>
            </a:rPr>
            <a:t>MRDR</a:t>
          </a:r>
        </a:p>
      </dsp:txBody>
      <dsp:txXfrm>
        <a:off x="48497" y="3180189"/>
        <a:ext cx="3746553" cy="896472"/>
      </dsp:txXfrm>
    </dsp:sp>
    <dsp:sp modelId="{E60A7335-FC55-4776-98EB-7CFFFC76DC98}">
      <dsp:nvSpPr>
        <dsp:cNvPr id="0" name=""/>
        <dsp:cNvSpPr/>
      </dsp:nvSpPr>
      <dsp:spPr>
        <a:xfrm rot="5400000">
          <a:off x="6862648" y="1255078"/>
          <a:ext cx="794773" cy="6832974"/>
        </a:xfrm>
        <a:prstGeom prst="round2SameRect">
          <a:avLst/>
        </a:prstGeom>
        <a:solidFill>
          <a:srgbClr val="A3AAAE">
            <a:alpha val="35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rgbClr val="000000">
                  <a:hueOff val="0"/>
                  <a:satOff val="0"/>
                  <a:lumOff val="0"/>
                  <a:alphaOff val="0"/>
                </a:srgbClr>
              </a:solidFill>
              <a:latin typeface="FranklinGothicURWDem"/>
              <a:ea typeface="+mn-ea"/>
              <a:cs typeface="+mn-cs"/>
            </a:rPr>
            <a:t>A report will be created in December 2023 summarizing the compiled results from all providers with significant findings for strengths and areas of improvement.</a:t>
          </a:r>
        </a:p>
        <a:p>
          <a:pPr marL="114300" lvl="1" indent="-114300" algn="l" defTabSz="533400">
            <a:lnSpc>
              <a:spcPct val="90000"/>
            </a:lnSpc>
            <a:spcBef>
              <a:spcPct val="0"/>
            </a:spcBef>
            <a:spcAft>
              <a:spcPct val="15000"/>
            </a:spcAft>
            <a:buChar char="•"/>
          </a:pPr>
          <a:r>
            <a:rPr lang="en-US" sz="1200" kern="1200" dirty="0">
              <a:solidFill>
                <a:srgbClr val="000000">
                  <a:hueOff val="0"/>
                  <a:satOff val="0"/>
                  <a:lumOff val="0"/>
                  <a:alphaOff val="0"/>
                </a:srgbClr>
              </a:solidFill>
              <a:latin typeface="FranklinGothicURWDem"/>
              <a:ea typeface="+mn-ea"/>
              <a:cs typeface="+mn-cs"/>
            </a:rPr>
            <a:t>The summary report and MRDR process evaluation will be submitted to DHS, Empower’s leadership and providers via website, email or presentation. Individual provider results will not be published.</a:t>
          </a:r>
        </a:p>
      </dsp:txBody>
      <dsp:txXfrm rot="-5400000">
        <a:off x="3843548" y="4312976"/>
        <a:ext cx="6794176" cy="717177"/>
      </dsp:txXfrm>
    </dsp:sp>
    <dsp:sp modelId="{C5526F7D-6DEC-4C5C-A6B8-6C5AB9FF7C9B}">
      <dsp:nvSpPr>
        <dsp:cNvPr id="0" name=""/>
        <dsp:cNvSpPr/>
      </dsp:nvSpPr>
      <dsp:spPr>
        <a:xfrm>
          <a:off x="0" y="4174832"/>
          <a:ext cx="3843547" cy="993466"/>
        </a:xfrm>
        <a:prstGeom prst="roundRect">
          <a:avLst/>
        </a:prstGeom>
        <a:solidFill>
          <a:srgbClr val="A3AA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FranklinGothicURWDem"/>
            </a:rPr>
            <a:t>MRDR Summary</a:t>
          </a:r>
        </a:p>
      </dsp:txBody>
      <dsp:txXfrm>
        <a:off x="48497" y="4223329"/>
        <a:ext cx="3746553" cy="8964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77884-E646-4B5A-AD24-427C9B6E318F}">
      <dsp:nvSpPr>
        <dsp:cNvPr id="0" name=""/>
        <dsp:cNvSpPr/>
      </dsp:nvSpPr>
      <dsp:spPr>
        <a:xfrm rot="10800000">
          <a:off x="1545933" y="2181"/>
          <a:ext cx="4937069" cy="1209544"/>
        </a:xfrm>
        <a:prstGeom prst="homePlate">
          <a:avLst/>
        </a:prstGeom>
        <a:solidFill>
          <a:srgbClr val="00CC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375"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FranklinGothicURWDem"/>
            </a:rPr>
            <a:t>Excellent (85-100%)</a:t>
          </a:r>
        </a:p>
      </dsp:txBody>
      <dsp:txXfrm rot="10800000">
        <a:off x="1848319" y="2181"/>
        <a:ext cx="4634683" cy="1209544"/>
      </dsp:txXfrm>
    </dsp:sp>
    <dsp:sp modelId="{66BF9F79-7DEB-425D-AF27-829578D118A6}">
      <dsp:nvSpPr>
        <dsp:cNvPr id="0" name=""/>
        <dsp:cNvSpPr/>
      </dsp:nvSpPr>
      <dsp:spPr>
        <a:xfrm>
          <a:off x="941161" y="2181"/>
          <a:ext cx="1209544" cy="120954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0D03619C-D9CF-4E15-A77B-6D80197C9308}">
      <dsp:nvSpPr>
        <dsp:cNvPr id="0" name=""/>
        <dsp:cNvSpPr/>
      </dsp:nvSpPr>
      <dsp:spPr>
        <a:xfrm rot="10800000">
          <a:off x="1540799" y="1622496"/>
          <a:ext cx="4937069" cy="1209544"/>
        </a:xfrm>
        <a:prstGeom prst="homePlate">
          <a:avLst/>
        </a:prstGeom>
        <a:solidFill>
          <a:srgbClr val="2DC8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375"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FranklinGothicURWDem"/>
            </a:rPr>
            <a:t>Acceptable (70-85%)</a:t>
          </a:r>
        </a:p>
      </dsp:txBody>
      <dsp:txXfrm rot="10800000">
        <a:off x="1843185" y="1622496"/>
        <a:ext cx="4634683" cy="1209544"/>
      </dsp:txXfrm>
    </dsp:sp>
    <dsp:sp modelId="{A042857A-C8A1-4D84-9287-8D2E5DCF1518}">
      <dsp:nvSpPr>
        <dsp:cNvPr id="0" name=""/>
        <dsp:cNvSpPr/>
      </dsp:nvSpPr>
      <dsp:spPr>
        <a:xfrm>
          <a:off x="941161" y="1572783"/>
          <a:ext cx="1209544" cy="120954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084A47FD-108A-4039-BC00-2318F1C964D0}">
      <dsp:nvSpPr>
        <dsp:cNvPr id="0" name=""/>
        <dsp:cNvSpPr/>
      </dsp:nvSpPr>
      <dsp:spPr>
        <a:xfrm rot="10800000">
          <a:off x="1517348" y="3143386"/>
          <a:ext cx="4937069" cy="1209544"/>
        </a:xfrm>
        <a:prstGeom prst="homePlate">
          <a:avLst/>
        </a:prstGeom>
        <a:solidFill>
          <a:srgbClr val="FFD1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375" tIns="129540" rIns="24180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FranklinGothicURWDem"/>
            </a:rPr>
            <a:t>Needs Improvement (Below 70%)</a:t>
          </a:r>
        </a:p>
      </dsp:txBody>
      <dsp:txXfrm rot="10800000">
        <a:off x="1819734" y="3143386"/>
        <a:ext cx="4634683" cy="1209544"/>
      </dsp:txXfrm>
    </dsp:sp>
    <dsp:sp modelId="{3672D73B-28EB-4D29-9A8B-36F3B6F70077}">
      <dsp:nvSpPr>
        <dsp:cNvPr id="0" name=""/>
        <dsp:cNvSpPr/>
      </dsp:nvSpPr>
      <dsp:spPr>
        <a:xfrm>
          <a:off x="941161" y="3143386"/>
          <a:ext cx="1209544" cy="120954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66C107-C234-4691-A93C-413FAD9F6653}" type="datetimeFigureOut">
              <a:rPr lang="en-US" smtClean="0"/>
              <a:t>3/10/2023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90E2C-38B1-4CE5-9EEE-E5B1E5E6404D}" type="slidenum">
              <a:rPr lang="en-US" smtClean="0"/>
              <a:t>‹#›</a:t>
            </a:fld>
            <a:endParaRPr lang="en-US"/>
          </a:p>
        </p:txBody>
      </p:sp>
    </p:spTree>
    <p:extLst>
      <p:ext uri="{BB962C8B-B14F-4D97-AF65-F5344CB8AC3E}">
        <p14:creationId xmlns:p14="http://schemas.microsoft.com/office/powerpoint/2010/main" val="1277295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4D085144-62E0-4E84-8CBA-E835D93D212C}" type="datetime1">
              <a:rPr lang="en-US" smtClean="0"/>
              <a:t>3/10/2023</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07514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575EDA6-EFF0-41B6-883F-BEAED9E33B20}" type="datetime1">
              <a:rPr lang="en-US" smtClean="0"/>
              <a:t>3/10/2023</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81072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761999"/>
            <a:ext cx="7734300" cy="5414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4AF48705-DBD1-4FB9-9A3B-70025F4A9F30}" type="datetime1">
              <a:rPr lang="en-US" smtClean="0"/>
              <a:t>3/10/2023</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776603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69E55A2A-C779-4C35-A9B1-0388F8112B54}" type="datetime1">
              <a:rPr lang="en-US" smtClean="0"/>
              <a:t>3/10/2023</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975439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1C8FFB60-AF15-43BE-B2EF-C1E58D71D4A0}" type="datetime1">
              <a:rPr lang="en-US" smtClean="0"/>
              <a:t>3/10/2023</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831121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26D8C6A9-9363-4E88-B240-6214888913A8}" type="datetime1">
              <a:rPr lang="en-US" smtClean="0"/>
              <a:t>3/10/2023</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93442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743199"/>
            <a:ext cx="5157787"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7CE94F7A-5BE4-4F9A-82E8-116897F74A09}" type="datetime1">
              <a:rPr lang="en-US" smtClean="0"/>
              <a:t>3/10/2023</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898734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9EB446CA-4621-41D9-8DEB-A5F88B29A098}" type="datetime1">
              <a:rPr lang="en-US" smtClean="0"/>
              <a:t>3/10/2023</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42526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D842F88A-D184-4D68-9292-D621C65D3AC0}" type="datetime1">
              <a:rPr lang="en-US" smtClean="0"/>
              <a:t>3/10/2023</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41406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BB24773A-8986-4100-90DC-851AD115DA7E}" type="datetime1">
              <a:rPr lang="en-US" smtClean="0"/>
              <a:t>3/10/2023</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83586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EE32B07D-FF5C-49FD-ACCD-06CC49F7E388}" type="datetime1">
              <a:rPr lang="en-US" smtClean="0"/>
              <a:t>3/10/2023</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75551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CC00"/>
            </a:gs>
            <a:gs pos="51000">
              <a:srgbClr val="66FF66"/>
            </a:gs>
            <a:gs pos="83000">
              <a:srgbClr val="2DC8FF"/>
            </a:gs>
            <a:gs pos="100000">
              <a:srgbClr val="00B0F0"/>
            </a:gs>
          </a:gsLst>
          <a:lin ang="5400000" scaled="1"/>
          <a:tileRect/>
        </a:gra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8EC4B60-52A8-4235-AD4D-F27C8AC5F84E}" type="datetime1">
              <a:rPr lang="en-US" smtClean="0"/>
              <a:t>3/10/2023</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281133077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26" r:id="rId5"/>
    <p:sldLayoutId id="2147483731" r:id="rId6"/>
    <p:sldLayoutId id="2147483727" r:id="rId7"/>
    <p:sldLayoutId id="2147483728" r:id="rId8"/>
    <p:sldLayoutId id="2147483729" r:id="rId9"/>
    <p:sldLayoutId id="2147483730" r:id="rId10"/>
    <p:sldLayoutId id="2147483732" r:id="rId11"/>
  </p:sldLayoutIdLst>
  <p:hf hdr="0" ftr="0" dt="0"/>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Aimee.Robertson@empowerarkansas.com"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www.mynextmove.org/profile/summary/29-2071.00"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A4CCE9-1BD7-7F23-09CF-8D798E9F6DB4}"/>
              </a:ext>
            </a:extLst>
          </p:cNvPr>
          <p:cNvSpPr>
            <a:spLocks noGrp="1" noRot="1" noMove="1" noResize="1" noEditPoints="1" noAdjustHandles="1" noChangeArrowheads="1" noChangeShapeType="1"/>
          </p:cNvSpPr>
          <p:nvPr/>
        </p:nvSpPr>
        <p:spPr>
          <a:xfrm>
            <a:off x="109728" y="109728"/>
            <a:ext cx="11978640" cy="658368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6237FC00-AE40-3806-A6FC-780BE7C3F30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71775" y="-191064"/>
            <a:ext cx="11848450" cy="3859619"/>
          </a:xfrm>
          <a:prstGeom prst="rect">
            <a:avLst/>
          </a:prstGeom>
        </p:spPr>
      </p:pic>
      <p:sp>
        <p:nvSpPr>
          <p:cNvPr id="7" name="TextBox 6">
            <a:extLst>
              <a:ext uri="{FF2B5EF4-FFF2-40B4-BE49-F238E27FC236}">
                <a16:creationId xmlns:a16="http://schemas.microsoft.com/office/drawing/2014/main" id="{CDE358C9-8CA5-1289-D473-32B7A743B56C}"/>
              </a:ext>
            </a:extLst>
          </p:cNvPr>
          <p:cNvSpPr txBox="1">
            <a:spLocks noGrp="1" noRot="1" noMove="1" noResize="1" noEditPoints="1" noAdjustHandles="1" noChangeArrowheads="1" noChangeShapeType="1"/>
          </p:cNvSpPr>
          <p:nvPr/>
        </p:nvSpPr>
        <p:spPr>
          <a:xfrm>
            <a:off x="2966485" y="3065307"/>
            <a:ext cx="8506046" cy="400110"/>
          </a:xfrm>
          <a:prstGeom prst="rect">
            <a:avLst/>
          </a:prstGeom>
          <a:noFill/>
        </p:spPr>
        <p:txBody>
          <a:bodyPr wrap="square" rtlCol="0">
            <a:spAutoFit/>
          </a:bodyPr>
          <a:lstStyle/>
          <a:p>
            <a:r>
              <a:rPr lang="en-US" sz="2000" dirty="0">
                <a:solidFill>
                  <a:srgbClr val="00CC00"/>
                </a:solidFill>
                <a:latin typeface="Garamond" panose="02020404030301010803" pitchFamily="18" charset="0"/>
              </a:rPr>
              <a:t>Empowering members to live fuller, healthier lives at home in their communities!</a:t>
            </a:r>
          </a:p>
        </p:txBody>
      </p:sp>
      <p:sp>
        <p:nvSpPr>
          <p:cNvPr id="3" name="Title 3">
            <a:extLst>
              <a:ext uri="{FF2B5EF4-FFF2-40B4-BE49-F238E27FC236}">
                <a16:creationId xmlns:a16="http://schemas.microsoft.com/office/drawing/2014/main" id="{5116256C-259E-2C55-142B-1114C4CD5A07}"/>
              </a:ext>
            </a:extLst>
          </p:cNvPr>
          <p:cNvSpPr txBox="1">
            <a:spLocks noGrp="1" noRot="1" noMove="1" noResize="1" noEditPoints="1" noAdjustHandles="1" noChangeArrowheads="1" noChangeShapeType="1"/>
          </p:cNvSpPr>
          <p:nvPr/>
        </p:nvSpPr>
        <p:spPr>
          <a:xfrm>
            <a:off x="449929" y="3742840"/>
            <a:ext cx="11292142" cy="2601689"/>
          </a:xfrm>
          <a:prstGeom prst="rect">
            <a:avLst/>
          </a:prstGeom>
          <a:noFill/>
          <a:ln>
            <a:solidFill>
              <a:schemeClr val="bg1"/>
            </a:solidFill>
          </a:ln>
        </p:spPr>
        <p:txBody>
          <a:bodyPr vert="horz" lIns="91440" tIns="45720" rIns="91440" bIns="45720" rtlCol="0" anchor="b">
            <a:noAutofit/>
          </a:bodyPr>
          <a:lst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a:lstStyle>
          <a:p>
            <a:pPr algn="ctr"/>
            <a:r>
              <a:rPr lang="en-US" sz="6000" b="1" cap="small" dirty="0">
                <a:solidFill>
                  <a:srgbClr val="297DC1"/>
                </a:solidFill>
                <a:latin typeface="Garamond" panose="02020404030301010803" pitchFamily="18" charset="0"/>
              </a:rPr>
              <a:t>Provider Training</a:t>
            </a:r>
          </a:p>
          <a:p>
            <a:pPr algn="ctr"/>
            <a:r>
              <a:rPr lang="en-US" sz="4000" cap="small" dirty="0">
                <a:solidFill>
                  <a:srgbClr val="2DC8FF"/>
                </a:solidFill>
                <a:latin typeface="Garamond" panose="02020404030301010803" pitchFamily="18" charset="0"/>
              </a:rPr>
              <a:t> </a:t>
            </a:r>
            <a:br>
              <a:rPr lang="en-US" sz="4000" cap="small" dirty="0">
                <a:solidFill>
                  <a:srgbClr val="2DC8FF"/>
                </a:solidFill>
                <a:latin typeface="Garamond" panose="02020404030301010803" pitchFamily="18" charset="0"/>
              </a:rPr>
            </a:br>
            <a:r>
              <a:rPr lang="en-US" sz="4000" cap="small" dirty="0">
                <a:solidFill>
                  <a:srgbClr val="2DC8FF"/>
                </a:solidFill>
                <a:latin typeface="Garamond" panose="02020404030301010803" pitchFamily="18" charset="0"/>
              </a:rPr>
              <a:t>Medical Record </a:t>
            </a:r>
            <a:br>
              <a:rPr lang="en-US" sz="4000" cap="small" dirty="0">
                <a:solidFill>
                  <a:srgbClr val="2DC8FF"/>
                </a:solidFill>
                <a:latin typeface="Garamond" panose="02020404030301010803" pitchFamily="18" charset="0"/>
              </a:rPr>
            </a:br>
            <a:r>
              <a:rPr lang="en-US" sz="4000" cap="small" dirty="0">
                <a:solidFill>
                  <a:srgbClr val="2DC8FF"/>
                </a:solidFill>
                <a:latin typeface="Garamond" panose="02020404030301010803" pitchFamily="18" charset="0"/>
              </a:rPr>
              <a:t>Documentation Review 2023</a:t>
            </a:r>
          </a:p>
        </p:txBody>
      </p:sp>
      <p:sp>
        <p:nvSpPr>
          <p:cNvPr id="4" name="Slide Number Placeholder 3">
            <a:extLst>
              <a:ext uri="{FF2B5EF4-FFF2-40B4-BE49-F238E27FC236}">
                <a16:creationId xmlns:a16="http://schemas.microsoft.com/office/drawing/2014/main" id="{0B8DC122-19DD-F006-35A3-6DBEDFC20299}"/>
              </a:ext>
            </a:extLst>
          </p:cNvPr>
          <p:cNvSpPr>
            <a:spLocks noGrp="1" noRot="1" noMove="1" noResize="1" noEditPoints="1" noAdjustHandles="1" noChangeArrowheads="1" noChangeShapeType="1"/>
          </p:cNvSpPr>
          <p:nvPr>
            <p:ph type="sldNum" sz="quarter" idx="12"/>
          </p:nvPr>
        </p:nvSpPr>
        <p:spPr/>
        <p:txBody>
          <a:bodyPr/>
          <a:lstStyle/>
          <a:p>
            <a:fld id="{28844951-7827-47D4-8276-7DDE1FA7D85A}" type="slidenum">
              <a:rPr lang="en-US" smtClean="0"/>
              <a:t>1</a:t>
            </a:fld>
            <a:endParaRPr lang="en-US"/>
          </a:p>
        </p:txBody>
      </p:sp>
    </p:spTree>
    <p:extLst>
      <p:ext uri="{BB962C8B-B14F-4D97-AF65-F5344CB8AC3E}">
        <p14:creationId xmlns:p14="http://schemas.microsoft.com/office/powerpoint/2010/main" val="387439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035E17-E7FE-D5E7-669E-06DCB1F5114B}"/>
              </a:ext>
            </a:extLst>
          </p:cNvPr>
          <p:cNvSpPr>
            <a:spLocks noGrp="1" noRot="1" noMove="1" noResize="1" noEditPoints="1" noAdjustHandles="1" noChangeArrowheads="1" noChangeShapeType="1"/>
          </p:cNvSpPr>
          <p:nvPr/>
        </p:nvSpPr>
        <p:spPr>
          <a:xfrm>
            <a:off x="108541" y="106990"/>
            <a:ext cx="11974918" cy="664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B25EBE6-72F2-8356-D83D-CF50A0FADCB4}"/>
              </a:ext>
            </a:extLst>
          </p:cNvPr>
          <p:cNvSpPr txBox="1">
            <a:spLocks noGrp="1" noRot="1" noMove="1" noResize="1" noEditPoints="1" noAdjustHandles="1" noChangeArrowheads="1" noChangeShapeType="1"/>
          </p:cNvSpPr>
          <p:nvPr/>
        </p:nvSpPr>
        <p:spPr>
          <a:xfrm>
            <a:off x="468923" y="226403"/>
            <a:ext cx="11254154" cy="1146516"/>
          </a:xfrm>
          <a:prstGeom prst="rect">
            <a:avLst/>
          </a:prstGeom>
          <a:solidFill>
            <a:srgbClr val="00CC00"/>
          </a:solidFill>
        </p:spPr>
        <p:txBody>
          <a:bodyPr wrap="square" rtlCol="0">
            <a:spAutoFit/>
          </a:bodyPr>
          <a:lstStyle/>
          <a:p>
            <a:endParaRPr lang="en-US" dirty="0"/>
          </a:p>
        </p:txBody>
      </p:sp>
      <p:sp>
        <p:nvSpPr>
          <p:cNvPr id="5" name="Title 1">
            <a:extLst>
              <a:ext uri="{FF2B5EF4-FFF2-40B4-BE49-F238E27FC236}">
                <a16:creationId xmlns:a16="http://schemas.microsoft.com/office/drawing/2014/main" id="{1FEC25CB-24F2-2C9F-F063-FD9B7D730661}"/>
              </a:ext>
            </a:extLst>
          </p:cNvPr>
          <p:cNvSpPr txBox="1">
            <a:spLocks noGrp="1" noRot="1" noMove="1" noResize="1" noEditPoints="1" noAdjustHandles="1" noChangeArrowheads="1" noChangeShapeType="1"/>
          </p:cNvSpPr>
          <p:nvPr/>
        </p:nvSpPr>
        <p:spPr>
          <a:xfrm>
            <a:off x="768967" y="226404"/>
            <a:ext cx="10654066" cy="1240446"/>
          </a:xfrm>
          <a:prstGeom prst="rect">
            <a:avLst/>
          </a:prstGeom>
          <a:solidFill>
            <a:srgbClr val="297DC1"/>
          </a:solidFill>
          <a:ln>
            <a:solidFill>
              <a:sysClr val="window" lastClr="FFFFFF"/>
            </a:solidFill>
          </a:ln>
        </p:spPr>
        <p:txBody>
          <a:bodyPr vert="horz" lIns="91440" tIns="0" rIns="91440" bIns="45720" rtlCol="0" anchor="b" anchorCtr="0">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4400" dirty="0">
                <a:solidFill>
                  <a:sysClr val="window" lastClr="FFFFFF"/>
                </a:solidFill>
                <a:latin typeface="FranklinGothicURWDem"/>
              </a:rPr>
              <a:t>resources</a:t>
            </a:r>
            <a:endParaRPr kumimoji="0" lang="en-US" sz="2200" b="0" i="0" u="none" strike="noStrike" kern="1200" cap="all" spc="0" normalizeH="0" baseline="0" noProof="0" dirty="0">
              <a:ln>
                <a:noFill/>
              </a:ln>
              <a:solidFill>
                <a:sysClr val="window" lastClr="FFFFFF"/>
              </a:solidFill>
              <a:effectLst/>
              <a:uLnTx/>
              <a:uFillTx/>
              <a:latin typeface="FranklinGothicURWDem"/>
            </a:endParaRPr>
          </a:p>
        </p:txBody>
      </p:sp>
      <p:sp>
        <p:nvSpPr>
          <p:cNvPr id="3" name="Content Placeholder 3">
            <a:extLst>
              <a:ext uri="{FF2B5EF4-FFF2-40B4-BE49-F238E27FC236}">
                <a16:creationId xmlns:a16="http://schemas.microsoft.com/office/drawing/2014/main" id="{18A71803-9B75-1607-5F0F-0335F924A0BF}"/>
              </a:ext>
            </a:extLst>
          </p:cNvPr>
          <p:cNvSpPr txBox="1">
            <a:spLocks noGrp="1" noRot="1" noMove="1" noResize="1" noEditPoints="1" noAdjustHandles="1" noChangeArrowheads="1" noChangeShapeType="1"/>
          </p:cNvSpPr>
          <p:nvPr/>
        </p:nvSpPr>
        <p:spPr>
          <a:xfrm>
            <a:off x="576345" y="1856926"/>
            <a:ext cx="11039310" cy="4410075"/>
          </a:xfrm>
          <a:prstGeom prst="rect">
            <a:avLst/>
          </a:prstGeom>
        </p:spPr>
        <p:txBody>
          <a:bodyPr>
            <a:noAutofit/>
          </a:bodyPr>
          <a:lst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5435" indent="-305435">
              <a:lnSpc>
                <a:spcPct val="100000"/>
              </a:lnSpc>
              <a:spcBef>
                <a:spcPts val="0"/>
              </a:spcBef>
              <a:buClr>
                <a:srgbClr val="297DC1"/>
              </a:buClr>
            </a:pPr>
            <a:r>
              <a:rPr lang="en-US" sz="1800" dirty="0">
                <a:solidFill>
                  <a:srgbClr val="131F38"/>
                </a:solidFill>
                <a:latin typeface="Garamond" panose="02020404030301010803" pitchFamily="18" charset="0"/>
              </a:rPr>
              <a:t>“12-Point Medical Record Checklist : What Is Included in a Medical Record.” Www.allzonems.com, </a:t>
            </a:r>
            <a:r>
              <a:rPr lang="en-US" sz="1800" dirty="0" err="1">
                <a:solidFill>
                  <a:srgbClr val="131F38"/>
                </a:solidFill>
                <a:latin typeface="Garamond" panose="02020404030301010803" pitchFamily="18" charset="0"/>
              </a:rPr>
              <a:t>AllZone</a:t>
            </a:r>
            <a:r>
              <a:rPr lang="en-US" sz="1800" dirty="0">
                <a:solidFill>
                  <a:srgbClr val="131F38"/>
                </a:solidFill>
                <a:latin typeface="Garamond" panose="02020404030301010803" pitchFamily="18" charset="0"/>
              </a:rPr>
              <a:t> Management Solutions, 5 Sept. 2017, https://allzonems.com/12-point-medical-record-checklist-what-is-included-in-a-medical-record/. </a:t>
            </a:r>
          </a:p>
          <a:p>
            <a:pPr marL="305435" indent="-305435">
              <a:lnSpc>
                <a:spcPct val="100000"/>
              </a:lnSpc>
              <a:spcBef>
                <a:spcPts val="0"/>
              </a:spcBef>
              <a:buClr>
                <a:srgbClr val="297DC1"/>
              </a:buClr>
            </a:pPr>
            <a:endParaRPr lang="en-US" sz="1000" dirty="0">
              <a:solidFill>
                <a:srgbClr val="131F38"/>
              </a:solidFill>
              <a:latin typeface="Garamond" panose="02020404030301010803" pitchFamily="18" charset="0"/>
            </a:endParaRPr>
          </a:p>
          <a:p>
            <a:pPr marL="305435" indent="-305435">
              <a:lnSpc>
                <a:spcPct val="100000"/>
              </a:lnSpc>
              <a:spcBef>
                <a:spcPts val="0"/>
              </a:spcBef>
              <a:buClr>
                <a:srgbClr val="297DC1"/>
              </a:buClr>
            </a:pPr>
            <a:r>
              <a:rPr lang="en-US" sz="1800" dirty="0" err="1">
                <a:solidFill>
                  <a:srgbClr val="131F38"/>
                </a:solidFill>
                <a:latin typeface="Garamond" panose="02020404030301010803" pitchFamily="18" charset="0"/>
              </a:rPr>
              <a:t>Bhalakia</a:t>
            </a:r>
            <a:r>
              <a:rPr lang="en-US" sz="1800" dirty="0">
                <a:solidFill>
                  <a:srgbClr val="131F38"/>
                </a:solidFill>
                <a:latin typeface="Garamond" panose="02020404030301010803" pitchFamily="18" charset="0"/>
              </a:rPr>
              <a:t>, Avni. </a:t>
            </a:r>
            <a:r>
              <a:rPr lang="en-US" sz="1800" i="1" dirty="0">
                <a:solidFill>
                  <a:srgbClr val="131F38"/>
                </a:solidFill>
                <a:latin typeface="Garamond" panose="02020404030301010803" pitchFamily="18" charset="0"/>
              </a:rPr>
              <a:t>"Medical Documentation."</a:t>
            </a:r>
            <a:r>
              <a:rPr lang="en-US" sz="1800" dirty="0">
                <a:solidFill>
                  <a:srgbClr val="131F38"/>
                </a:solidFill>
                <a:latin typeface="Garamond" panose="02020404030301010803" pitchFamily="18" charset="0"/>
              </a:rPr>
              <a:t> St. Barnabas Hospital, 29 July 2009. Accessed 25 May 2022. </a:t>
            </a:r>
          </a:p>
          <a:p>
            <a:pPr marL="305435" indent="-305435">
              <a:lnSpc>
                <a:spcPct val="100000"/>
              </a:lnSpc>
              <a:spcBef>
                <a:spcPts val="0"/>
              </a:spcBef>
              <a:buClr>
                <a:srgbClr val="297DC1"/>
              </a:buClr>
            </a:pPr>
            <a:endParaRPr lang="en-US" sz="1000" dirty="0">
              <a:solidFill>
                <a:srgbClr val="131F38"/>
              </a:solidFill>
              <a:latin typeface="Garamond" panose="02020404030301010803" pitchFamily="18" charset="0"/>
            </a:endParaRPr>
          </a:p>
          <a:p>
            <a:pPr marL="305435" indent="-305435">
              <a:lnSpc>
                <a:spcPct val="100000"/>
              </a:lnSpc>
              <a:spcBef>
                <a:spcPts val="0"/>
              </a:spcBef>
              <a:buClr>
                <a:srgbClr val="297DC1"/>
              </a:buClr>
            </a:pPr>
            <a:r>
              <a:rPr lang="en-US" sz="1800" dirty="0">
                <a:solidFill>
                  <a:srgbClr val="131F38"/>
                </a:solidFill>
                <a:latin typeface="Garamond" panose="02020404030301010803" pitchFamily="18" charset="0"/>
              </a:rPr>
              <a:t>“Clinical Practice Guidelines.” </a:t>
            </a:r>
            <a:r>
              <a:rPr lang="en-US" sz="1800" i="1" dirty="0">
                <a:solidFill>
                  <a:srgbClr val="131F38"/>
                </a:solidFill>
                <a:latin typeface="Garamond" panose="02020404030301010803" pitchFamily="18" charset="0"/>
              </a:rPr>
              <a:t>Www.getempowerhealth.com</a:t>
            </a:r>
            <a:r>
              <a:rPr lang="en-US" sz="1800" dirty="0">
                <a:solidFill>
                  <a:srgbClr val="131F38"/>
                </a:solidFill>
                <a:latin typeface="Garamond" panose="02020404030301010803" pitchFamily="18" charset="0"/>
              </a:rPr>
              <a:t>, Empower Healthcare Solutions, Nov. 2020, https://getempowerhealth.com/wp-content/uploads/2021/08/Clinical-Practice-Guidelines-11-10-20.pdf. </a:t>
            </a:r>
          </a:p>
          <a:p>
            <a:pPr marL="305435" indent="-305435">
              <a:lnSpc>
                <a:spcPct val="100000"/>
              </a:lnSpc>
              <a:spcBef>
                <a:spcPts val="0"/>
              </a:spcBef>
              <a:buClr>
                <a:srgbClr val="297DC1"/>
              </a:buClr>
            </a:pPr>
            <a:endParaRPr lang="en-US" sz="1000" dirty="0">
              <a:solidFill>
                <a:srgbClr val="131F38"/>
              </a:solidFill>
              <a:latin typeface="Garamond" panose="02020404030301010803" pitchFamily="18" charset="0"/>
            </a:endParaRPr>
          </a:p>
          <a:p>
            <a:pPr marL="305435" indent="-305435">
              <a:lnSpc>
                <a:spcPct val="100000"/>
              </a:lnSpc>
              <a:spcBef>
                <a:spcPts val="0"/>
              </a:spcBef>
              <a:buClr>
                <a:srgbClr val="297DC1"/>
              </a:buClr>
            </a:pPr>
            <a:r>
              <a:rPr lang="en-US" sz="1800" dirty="0">
                <a:solidFill>
                  <a:srgbClr val="131F38"/>
                </a:solidFill>
                <a:latin typeface="Garamond" panose="02020404030301010803" pitchFamily="18" charset="0"/>
              </a:rPr>
              <a:t>“Complying with Medical Record Documentation Requirements - MLN Fact Sheet.” </a:t>
            </a:r>
            <a:r>
              <a:rPr lang="en-US" sz="1800" i="1" dirty="0">
                <a:solidFill>
                  <a:srgbClr val="131F38"/>
                </a:solidFill>
                <a:latin typeface="Garamond" panose="02020404030301010803" pitchFamily="18" charset="0"/>
              </a:rPr>
              <a:t>Www.cms.gov</a:t>
            </a:r>
            <a:r>
              <a:rPr lang="en-US" sz="1800" dirty="0">
                <a:solidFill>
                  <a:srgbClr val="131F38"/>
                </a:solidFill>
                <a:latin typeface="Garamond" panose="02020404030301010803" pitchFamily="18" charset="0"/>
              </a:rPr>
              <a:t>, The Medicare Learning Network, Jan. 2021, https://www.cms.gov/Outreach-and-Education/Medicare-Learning-Network-MLN/MLNProducts/Downloads/CERTMedRecDoc-FactSheet-ICN909160Text-Only.pdf. </a:t>
            </a:r>
          </a:p>
          <a:p>
            <a:pPr marL="305435" indent="-305435">
              <a:lnSpc>
                <a:spcPct val="100000"/>
              </a:lnSpc>
              <a:spcBef>
                <a:spcPts val="0"/>
              </a:spcBef>
              <a:buClr>
                <a:srgbClr val="297DC1"/>
              </a:buClr>
            </a:pPr>
            <a:endParaRPr lang="en-US" sz="1000" dirty="0">
              <a:solidFill>
                <a:srgbClr val="131F38"/>
              </a:solidFill>
              <a:latin typeface="Garamond" panose="02020404030301010803" pitchFamily="18" charset="0"/>
            </a:endParaRPr>
          </a:p>
          <a:p>
            <a:pPr marL="305435" indent="-305435">
              <a:lnSpc>
                <a:spcPct val="100000"/>
              </a:lnSpc>
              <a:spcBef>
                <a:spcPts val="0"/>
              </a:spcBef>
              <a:buClr>
                <a:srgbClr val="297DC1"/>
              </a:buClr>
            </a:pPr>
            <a:r>
              <a:rPr lang="en-US" sz="1800" dirty="0">
                <a:solidFill>
                  <a:srgbClr val="131F38"/>
                </a:solidFill>
                <a:latin typeface="Garamond" panose="02020404030301010803" pitchFamily="18" charset="0"/>
              </a:rPr>
              <a:t>“Long Term Care Health Information Practice and Documentation Guidelines.” </a:t>
            </a:r>
            <a:r>
              <a:rPr lang="en-US" sz="1800" i="1" dirty="0">
                <a:solidFill>
                  <a:srgbClr val="131F38"/>
                </a:solidFill>
                <a:latin typeface="Garamond" panose="02020404030301010803" pitchFamily="18" charset="0"/>
              </a:rPr>
              <a:t>AHIMA</a:t>
            </a:r>
            <a:r>
              <a:rPr lang="en-US" sz="1800" dirty="0">
                <a:solidFill>
                  <a:srgbClr val="131F38"/>
                </a:solidFill>
                <a:latin typeface="Garamond" panose="02020404030301010803" pitchFamily="18" charset="0"/>
              </a:rPr>
              <a:t>, American Health Information Management Association, Sept. 2001, http://www.ahima.org/. </a:t>
            </a:r>
          </a:p>
          <a:p>
            <a:pPr marL="305435" indent="-305435">
              <a:lnSpc>
                <a:spcPct val="100000"/>
              </a:lnSpc>
              <a:spcBef>
                <a:spcPts val="0"/>
              </a:spcBef>
              <a:buClr>
                <a:srgbClr val="297DC1"/>
              </a:buClr>
            </a:pPr>
            <a:endParaRPr lang="en-US" sz="1000" dirty="0">
              <a:solidFill>
                <a:srgbClr val="131F38"/>
              </a:solidFill>
              <a:latin typeface="Garamond" panose="02020404030301010803" pitchFamily="18" charset="0"/>
            </a:endParaRPr>
          </a:p>
          <a:p>
            <a:pPr marL="305435" indent="-305435">
              <a:lnSpc>
                <a:spcPct val="100000"/>
              </a:lnSpc>
              <a:spcBef>
                <a:spcPts val="0"/>
              </a:spcBef>
              <a:buClr>
                <a:srgbClr val="297DC1"/>
              </a:buClr>
            </a:pPr>
            <a:r>
              <a:rPr lang="en-US" sz="1800" dirty="0">
                <a:solidFill>
                  <a:srgbClr val="131F38"/>
                </a:solidFill>
                <a:latin typeface="Garamond" panose="02020404030301010803" pitchFamily="18" charset="0"/>
              </a:rPr>
              <a:t>“Manual for Empower Healthcare Solutions Providers.” </a:t>
            </a:r>
            <a:r>
              <a:rPr lang="en-US" sz="1800" i="1" dirty="0">
                <a:solidFill>
                  <a:srgbClr val="131F38"/>
                </a:solidFill>
                <a:latin typeface="Garamond" panose="02020404030301010803" pitchFamily="18" charset="0"/>
              </a:rPr>
              <a:t>Www.getempowerhealth.com</a:t>
            </a:r>
            <a:r>
              <a:rPr lang="en-US" sz="1800" dirty="0">
                <a:solidFill>
                  <a:srgbClr val="131F38"/>
                </a:solidFill>
                <a:latin typeface="Garamond" panose="02020404030301010803" pitchFamily="18" charset="0"/>
              </a:rPr>
              <a:t>, Empower Healthcare Solutions, 1 Mar. 2022, https://getempowerhealth.com/wp-content/uploads/2022/03/Provider-Handbook-030122.pdf. </a:t>
            </a:r>
          </a:p>
        </p:txBody>
      </p:sp>
      <p:sp>
        <p:nvSpPr>
          <p:cNvPr id="4" name="Slide Number Placeholder 3">
            <a:extLst>
              <a:ext uri="{FF2B5EF4-FFF2-40B4-BE49-F238E27FC236}">
                <a16:creationId xmlns:a16="http://schemas.microsoft.com/office/drawing/2014/main" id="{108842B0-863F-E4CA-5110-B9A0943D9E67}"/>
              </a:ext>
            </a:extLst>
          </p:cNvPr>
          <p:cNvSpPr>
            <a:spLocks noGrp="1" noRot="1" noMove="1" noResize="1" noEditPoints="1" noAdjustHandles="1" noChangeArrowheads="1" noChangeShapeType="1"/>
          </p:cNvSpPr>
          <p:nvPr>
            <p:ph type="sldNum" sz="quarter" idx="12"/>
          </p:nvPr>
        </p:nvSpPr>
        <p:spPr/>
        <p:txBody>
          <a:bodyPr/>
          <a:lstStyle/>
          <a:p>
            <a:fld id="{28844951-7827-47D4-8276-7DDE1FA7D85A}" type="slidenum">
              <a:rPr lang="en-US" smtClean="0">
                <a:solidFill>
                  <a:schemeClr val="tx1"/>
                </a:solidFill>
                <a:latin typeface="FranklinGothicURWDem"/>
              </a:rPr>
              <a:t>10</a:t>
            </a:fld>
            <a:endParaRPr lang="en-US" dirty="0">
              <a:solidFill>
                <a:schemeClr val="tx1"/>
              </a:solidFill>
              <a:latin typeface="FranklinGothicURWDem"/>
            </a:endParaRPr>
          </a:p>
        </p:txBody>
      </p:sp>
    </p:spTree>
    <p:extLst>
      <p:ext uri="{BB962C8B-B14F-4D97-AF65-F5344CB8AC3E}">
        <p14:creationId xmlns:p14="http://schemas.microsoft.com/office/powerpoint/2010/main" val="96295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uiExpan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035E17-E7FE-D5E7-669E-06DCB1F5114B}"/>
              </a:ext>
            </a:extLst>
          </p:cNvPr>
          <p:cNvSpPr>
            <a:spLocks noGrp="1" noRot="1" noMove="1" noResize="1" noEditPoints="1" noAdjustHandles="1" noChangeArrowheads="1" noChangeShapeType="1"/>
          </p:cNvSpPr>
          <p:nvPr/>
        </p:nvSpPr>
        <p:spPr>
          <a:xfrm>
            <a:off x="108541" y="106990"/>
            <a:ext cx="11974918" cy="664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82368853-45FD-1C01-0834-97FE9C0F864D}"/>
              </a:ext>
            </a:extLst>
          </p:cNvPr>
          <p:cNvSpPr txBox="1">
            <a:spLocks noGrp="1" noRot="1" noMove="1" noResize="1" noEditPoints="1" noAdjustHandles="1" noChangeArrowheads="1" noChangeShapeType="1"/>
          </p:cNvSpPr>
          <p:nvPr/>
        </p:nvSpPr>
        <p:spPr>
          <a:xfrm>
            <a:off x="660706" y="702155"/>
            <a:ext cx="3568661" cy="2239165"/>
          </a:xfrm>
          <a:prstGeom prst="rect">
            <a:avLst/>
          </a:prstGeom>
        </p:spPr>
        <p:txBody>
          <a:bodyPr vert="horz" lIns="91440" tIns="45720" rIns="91440" bIns="45720" rtlCol="0" anchor="b">
            <a:normAutofit fontScale="97500" lnSpcReduction="1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100" b="0" i="0" u="none" strike="noStrike" kern="1200" cap="all" spc="0" normalizeH="0" baseline="0" noProof="0">
                <a:ln>
                  <a:noFill/>
                </a:ln>
                <a:solidFill>
                  <a:sysClr val="windowText" lastClr="000000"/>
                </a:solidFill>
                <a:effectLst/>
                <a:uLnTx/>
                <a:uFillTx/>
                <a:latin typeface="Garamond" panose="02020404030301010803" pitchFamily="18" charset="0"/>
                <a:ea typeface="+mj-ea"/>
                <a:cs typeface="+mj-cs"/>
              </a:rPr>
              <a:t>Thank you for your participation</a:t>
            </a:r>
            <a:br>
              <a:rPr kumimoji="0" lang="en-US" sz="2800" b="0" i="0" u="none" strike="noStrike" kern="1200" cap="all" spc="0" normalizeH="0" baseline="0" noProof="0">
                <a:ln>
                  <a:noFill/>
                </a:ln>
                <a:solidFill>
                  <a:sysClr val="windowText" lastClr="000000"/>
                </a:solidFill>
                <a:effectLst/>
                <a:uLnTx/>
                <a:uFillTx/>
                <a:latin typeface="Garamond" panose="02020404030301010803" pitchFamily="18" charset="0"/>
                <a:ea typeface="+mj-ea"/>
                <a:cs typeface="+mj-cs"/>
              </a:rPr>
            </a:br>
            <a:r>
              <a:rPr kumimoji="0" lang="en-US" sz="2800" b="0" i="0" u="none" strike="noStrike" kern="1200" cap="all" spc="0" normalizeH="0" baseline="0" noProof="0">
                <a:ln>
                  <a:noFill/>
                </a:ln>
                <a:solidFill>
                  <a:sysClr val="windowText" lastClr="000000"/>
                </a:solidFill>
                <a:effectLst/>
                <a:uLnTx/>
                <a:uFillTx/>
                <a:latin typeface="Garamond" panose="02020404030301010803" pitchFamily="18" charset="0"/>
                <a:ea typeface="+mj-ea"/>
                <a:cs typeface="+mj-cs"/>
              </a:rPr>
              <a:t>___________________</a:t>
            </a:r>
            <a:br>
              <a:rPr kumimoji="0" lang="en-US" sz="2800" b="0" i="0" u="none" strike="noStrike" kern="1200" cap="all" spc="0" normalizeH="0" baseline="0" noProof="0">
                <a:ln>
                  <a:noFill/>
                </a:ln>
                <a:solidFill>
                  <a:sysClr val="windowText" lastClr="000000"/>
                </a:solidFill>
                <a:effectLst/>
                <a:uLnTx/>
                <a:uFillTx/>
                <a:latin typeface="Garamond" panose="02020404030301010803" pitchFamily="18" charset="0"/>
                <a:ea typeface="+mj-ea"/>
                <a:cs typeface="+mj-cs"/>
              </a:rPr>
            </a:br>
            <a:endParaRPr kumimoji="0" lang="en-US" sz="2800" b="0" i="0" u="none" strike="noStrike" kern="1200" cap="all" spc="0" normalizeH="0" baseline="0" noProof="0" dirty="0">
              <a:ln>
                <a:noFill/>
              </a:ln>
              <a:solidFill>
                <a:sysClr val="windowText" lastClr="000000"/>
              </a:solidFill>
              <a:effectLst/>
              <a:uLnTx/>
              <a:uFillTx/>
              <a:latin typeface="Garamond" panose="02020404030301010803" pitchFamily="18" charset="0"/>
              <a:ea typeface="+mj-ea"/>
              <a:cs typeface="+mj-cs"/>
            </a:endParaRPr>
          </a:p>
        </p:txBody>
      </p:sp>
      <p:sp>
        <p:nvSpPr>
          <p:cNvPr id="9" name="Content Placeholder 2">
            <a:extLst>
              <a:ext uri="{FF2B5EF4-FFF2-40B4-BE49-F238E27FC236}">
                <a16:creationId xmlns:a16="http://schemas.microsoft.com/office/drawing/2014/main" id="{340A27CC-05B9-70E9-322D-2F92DB53BB00}"/>
              </a:ext>
            </a:extLst>
          </p:cNvPr>
          <p:cNvSpPr txBox="1">
            <a:spLocks noGrp="1" noRot="1" noMove="1" noResize="1" noEditPoints="1" noAdjustHandles="1" noChangeArrowheads="1" noChangeShapeType="1"/>
          </p:cNvSpPr>
          <p:nvPr/>
        </p:nvSpPr>
        <p:spPr>
          <a:xfrm>
            <a:off x="80590" y="1948391"/>
            <a:ext cx="4725413" cy="4995333"/>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0" rtl="0" eaLnBrk="1" fontAlgn="auto" latinLnBrk="0" hangingPunct="1">
              <a:lnSpc>
                <a:spcPts val="2160"/>
              </a:lnSpc>
              <a:spcBef>
                <a:spcPct val="20000"/>
              </a:spcBef>
              <a:spcAft>
                <a:spcPts val="600"/>
              </a:spcAft>
              <a:buClr>
                <a:srgbClr val="58B6C0"/>
              </a:buClr>
              <a:buSzPct val="92000"/>
              <a:buFont typeface="Wingdings 2" panose="05020102010507070707" pitchFamily="18" charset="2"/>
              <a:buNone/>
              <a:tabLst/>
              <a:defRPr/>
            </a:pPr>
            <a:endParaRPr kumimoji="0" lang="en-US" sz="1800" b="0" i="0" u="none" strike="noStrike" kern="1200" cap="none" spc="0" normalizeH="0" baseline="0" noProof="0" dirty="0">
              <a:ln>
                <a:noFill/>
              </a:ln>
              <a:solidFill>
                <a:sysClr val="windowText" lastClr="000000"/>
              </a:solidFill>
              <a:effectLst/>
              <a:uLnTx/>
              <a:uFillTx/>
              <a:latin typeface="Gill Sans MT" panose="020B0502020104020203"/>
              <a:ea typeface="+mn-ea"/>
              <a:cs typeface="+mn-cs"/>
            </a:endParaRPr>
          </a:p>
          <a:p>
            <a:pPr marL="0" marR="0" lvl="0" indent="0" algn="l" defTabSz="457200" rtl="0" eaLnBrk="1" fontAlgn="auto" latinLnBrk="0" hangingPunct="1">
              <a:lnSpc>
                <a:spcPts val="2160"/>
              </a:lnSpc>
              <a:spcBef>
                <a:spcPct val="20000"/>
              </a:spcBef>
              <a:spcAft>
                <a:spcPts val="600"/>
              </a:spcAft>
              <a:buClr>
                <a:srgbClr val="58B6C0"/>
              </a:buClr>
              <a:buSzPct val="92000"/>
              <a:buFont typeface="Wingdings 2" panose="05020102010507070707" pitchFamily="18" charset="2"/>
              <a:buNone/>
              <a:tabLst/>
              <a:defRPr/>
            </a:pPr>
            <a:endParaRPr kumimoji="0" lang="en-US" sz="1800" b="0" i="0" u="none" strike="noStrike" kern="1200" cap="none" spc="0" normalizeH="0" baseline="0" noProof="0" dirty="0">
              <a:ln>
                <a:noFill/>
              </a:ln>
              <a:solidFill>
                <a:sysClr val="windowText" lastClr="000000"/>
              </a:solidFill>
              <a:effectLst/>
              <a:uLnTx/>
              <a:uFillTx/>
              <a:latin typeface="Gill Sans MT" panose="020B0502020104020203"/>
              <a:ea typeface="+mn-ea"/>
              <a:cs typeface="+mn-cs"/>
            </a:endParaRPr>
          </a:p>
          <a:p>
            <a:pPr marL="0" marR="0" lvl="0" indent="0" algn="l" defTabSz="457200" rtl="0" eaLnBrk="1" fontAlgn="auto" latinLnBrk="0" hangingPunct="1">
              <a:lnSpc>
                <a:spcPts val="2160"/>
              </a:lnSpc>
              <a:spcBef>
                <a:spcPct val="20000"/>
              </a:spcBef>
              <a:spcAft>
                <a:spcPts val="600"/>
              </a:spcAft>
              <a:buClr>
                <a:srgbClr val="58B6C0"/>
              </a:buClr>
              <a:buSzPct val="92000"/>
              <a:buFont typeface="Wingdings 2" panose="05020102010507070707" pitchFamily="18" charset="2"/>
              <a:buNone/>
              <a:tabLst/>
              <a:defRPr/>
            </a:pPr>
            <a:endParaRPr kumimoji="0" lang="en-US" sz="3200" b="0" i="0" u="none" strike="noStrike" kern="1200" cap="none" spc="0" normalizeH="0" baseline="0" noProof="0" dirty="0">
              <a:ln>
                <a:noFill/>
              </a:ln>
              <a:solidFill>
                <a:sysClr val="windowText" lastClr="000000"/>
              </a:solidFill>
              <a:effectLst/>
              <a:uLnTx/>
              <a:uFillTx/>
              <a:latin typeface="Gill Sans MT" panose="020B0502020104020203"/>
              <a:ea typeface="+mn-ea"/>
              <a:cs typeface="+mn-cs"/>
            </a:endParaRPr>
          </a:p>
          <a:p>
            <a:pPr marL="0" marR="0" lvl="0" indent="0" algn="ctr" defTabSz="457200" rtl="0" eaLnBrk="1" fontAlgn="auto" latinLnBrk="0" hangingPunct="1">
              <a:lnSpc>
                <a:spcPts val="2160"/>
              </a:lnSpc>
              <a:spcBef>
                <a:spcPct val="20000"/>
              </a:spcBef>
              <a:spcAft>
                <a:spcPts val="600"/>
              </a:spcAft>
              <a:buClr>
                <a:srgbClr val="58B6C0"/>
              </a:buClr>
              <a:buSzPct val="92000"/>
              <a:buFont typeface="Wingdings 2" panose="05020102010507070707" pitchFamily="18" charset="2"/>
              <a:buNone/>
              <a:tabLst/>
              <a:defRPr/>
            </a:pPr>
            <a:r>
              <a:rPr kumimoji="0" lang="en-US" sz="2800" b="0" i="0" u="none" strike="noStrike" kern="1200" cap="none" spc="0" normalizeH="0" baseline="0" noProof="0" dirty="0">
                <a:ln>
                  <a:noFill/>
                </a:ln>
                <a:solidFill>
                  <a:sysClr val="windowText" lastClr="000000"/>
                </a:solidFill>
                <a:effectLst/>
                <a:uLnTx/>
                <a:uFillTx/>
                <a:latin typeface="Garamond" panose="02020404030301010803" pitchFamily="18" charset="0"/>
                <a:ea typeface="+mn-ea"/>
                <a:cs typeface="+mn-cs"/>
              </a:rPr>
              <a:t>Contact Us</a:t>
            </a:r>
            <a:r>
              <a:rPr kumimoji="0" lang="en-US" sz="1800" b="0" i="0" u="none" strike="noStrike" kern="1200" cap="none" spc="0" normalizeH="0" baseline="0" noProof="0" dirty="0">
                <a:ln>
                  <a:noFill/>
                </a:ln>
                <a:solidFill>
                  <a:sysClr val="windowText" lastClr="000000"/>
                </a:solidFill>
                <a:effectLst/>
                <a:uLnTx/>
                <a:uFillTx/>
                <a:latin typeface="Garamond" panose="02020404030301010803" pitchFamily="18" charset="0"/>
                <a:ea typeface="+mn-ea"/>
                <a:cs typeface="+mn-cs"/>
              </a:rPr>
              <a:t>…</a:t>
            </a:r>
          </a:p>
          <a:p>
            <a:pPr marL="0" marR="0" lvl="0" indent="0" algn="ctr" defTabSz="457200" rtl="0" eaLnBrk="1" fontAlgn="auto" latinLnBrk="0" hangingPunct="1">
              <a:lnSpc>
                <a:spcPts val="2160"/>
              </a:lnSpc>
              <a:spcBef>
                <a:spcPct val="20000"/>
              </a:spcBef>
              <a:spcAft>
                <a:spcPts val="600"/>
              </a:spcAft>
              <a:buClr>
                <a:srgbClr val="58B6C0"/>
              </a:buClr>
              <a:buSzPct val="92000"/>
              <a:buFont typeface="Wingdings 2" panose="05020102010507070707" pitchFamily="18" charset="2"/>
              <a:buNone/>
              <a:tabLst/>
              <a:defRPr/>
            </a:pPr>
            <a:r>
              <a:rPr kumimoji="0" lang="en-US" sz="1800" b="0" i="0" u="none" strike="noStrike" kern="1200" cap="none" spc="0" normalizeH="0" baseline="0" noProof="0" dirty="0">
                <a:ln>
                  <a:noFill/>
                </a:ln>
                <a:solidFill>
                  <a:sysClr val="windowText" lastClr="000000"/>
                </a:solidFill>
                <a:effectLst/>
                <a:uLnTx/>
                <a:uFillTx/>
                <a:latin typeface="Garamond" panose="02020404030301010803" pitchFamily="18" charset="0"/>
                <a:ea typeface="+mn-ea"/>
                <a:cs typeface="+mn-cs"/>
              </a:rPr>
              <a:t>For questions about Medical Record Documentation Review (MRDR), or if you need assistance.</a:t>
            </a:r>
          </a:p>
          <a:p>
            <a:pPr marL="0" marR="0" lvl="0" indent="0" algn="l" defTabSz="457200" rtl="0" eaLnBrk="1" fontAlgn="auto" latinLnBrk="0" hangingPunct="1">
              <a:lnSpc>
                <a:spcPts val="2160"/>
              </a:lnSpc>
              <a:spcBef>
                <a:spcPct val="20000"/>
              </a:spcBef>
              <a:spcAft>
                <a:spcPts val="600"/>
              </a:spcAft>
              <a:buClr>
                <a:srgbClr val="58B6C0"/>
              </a:buClr>
              <a:buSzPct val="92000"/>
              <a:buFont typeface="Wingdings 2" panose="05020102010507070707" pitchFamily="18" charset="2"/>
              <a:buNone/>
              <a:tabLst/>
              <a:defRPr/>
            </a:pPr>
            <a:endParaRPr kumimoji="0" lang="en-US" sz="1800" b="0" i="0" u="none" strike="noStrike" kern="1200" cap="none" spc="0" normalizeH="0" baseline="0" noProof="0" dirty="0">
              <a:ln>
                <a:noFill/>
              </a:ln>
              <a:solidFill>
                <a:sysClr val="windowText" lastClr="000000"/>
              </a:solidFill>
              <a:effectLst/>
              <a:uLnTx/>
              <a:uFillTx/>
              <a:latin typeface="Garamond" panose="02020404030301010803" pitchFamily="18" charset="0"/>
              <a:ea typeface="+mn-ea"/>
              <a:cs typeface="+mn-cs"/>
            </a:endParaRPr>
          </a:p>
          <a:p>
            <a:pPr marL="0" marR="0" lvl="0" indent="0" algn="ctr" defTabSz="457200" rtl="0" eaLnBrk="1" fontAlgn="auto" latinLnBrk="0" hangingPunct="1">
              <a:lnSpc>
                <a:spcPts val="2160"/>
              </a:lnSpc>
              <a:spcBef>
                <a:spcPct val="20000"/>
              </a:spcBef>
              <a:spcAft>
                <a:spcPts val="600"/>
              </a:spcAft>
              <a:buClr>
                <a:srgbClr val="58B6C0"/>
              </a:buClr>
              <a:buSzPct val="92000"/>
              <a:buFont typeface="Wingdings 2" panose="05020102010507070707" pitchFamily="18" charset="2"/>
              <a:buNone/>
              <a:tabLst/>
              <a:defRPr/>
            </a:pPr>
            <a:r>
              <a:rPr kumimoji="0" lang="en-US" sz="1800" b="0" i="0" u="none" strike="noStrike" kern="1200" cap="none" spc="0" normalizeH="0" baseline="0" noProof="0" dirty="0">
                <a:ln>
                  <a:noFill/>
                </a:ln>
                <a:solidFill>
                  <a:sysClr val="windowText" lastClr="000000"/>
                </a:solidFill>
                <a:effectLst/>
                <a:uLnTx/>
                <a:uFillTx/>
                <a:latin typeface="Garamond" panose="02020404030301010803" pitchFamily="18" charset="0"/>
                <a:ea typeface="+mn-ea"/>
                <a:cs typeface="+mn-cs"/>
              </a:rPr>
              <a:t>Aimee Robertson, RN, BSN</a:t>
            </a:r>
          </a:p>
          <a:p>
            <a:pPr marL="0" marR="0" lvl="0" indent="0" algn="ctr" defTabSz="457200" rtl="0" eaLnBrk="1" fontAlgn="auto" latinLnBrk="0" hangingPunct="1">
              <a:lnSpc>
                <a:spcPts val="2160"/>
              </a:lnSpc>
              <a:spcBef>
                <a:spcPct val="20000"/>
              </a:spcBef>
              <a:spcAft>
                <a:spcPts val="600"/>
              </a:spcAft>
              <a:buClr>
                <a:srgbClr val="58B6C0"/>
              </a:buClr>
              <a:buSzPct val="92000"/>
              <a:buFont typeface="Wingdings 2" panose="05020102010507070707" pitchFamily="18" charset="2"/>
              <a:buNone/>
              <a:tabLst/>
              <a:defRPr/>
            </a:pPr>
            <a:r>
              <a:rPr kumimoji="0" lang="en-US" sz="1800" b="0" i="0" u="none" strike="noStrike" kern="1200" cap="none" spc="0" normalizeH="0" baseline="0" noProof="0" dirty="0">
                <a:ln>
                  <a:noFill/>
                </a:ln>
                <a:solidFill>
                  <a:sysClr val="windowText" lastClr="000000"/>
                </a:solidFill>
                <a:effectLst/>
                <a:uLnTx/>
                <a:uFillTx/>
                <a:latin typeface="Garamond" panose="02020404030301010803" pitchFamily="18" charset="0"/>
                <a:ea typeface="+mn-ea"/>
                <a:cs typeface="+mn-cs"/>
              </a:rPr>
              <a:t>Medical Records Coordinator                                                                                                                                                                                                                </a:t>
            </a:r>
          </a:p>
          <a:p>
            <a:pPr marL="0" marR="0" lvl="0" indent="0" algn="ctr" defTabSz="457200" rtl="0" eaLnBrk="1" fontAlgn="auto" latinLnBrk="0" hangingPunct="1">
              <a:lnSpc>
                <a:spcPts val="2160"/>
              </a:lnSpc>
              <a:spcBef>
                <a:spcPct val="20000"/>
              </a:spcBef>
              <a:spcAft>
                <a:spcPts val="600"/>
              </a:spcAft>
              <a:buClr>
                <a:srgbClr val="58B6C0"/>
              </a:buClr>
              <a:buSzPct val="92000"/>
              <a:buFont typeface="Wingdings 2" panose="05020102010507070707" pitchFamily="18" charset="2"/>
              <a:buNone/>
              <a:tabLst/>
              <a:defRPr/>
            </a:pPr>
            <a:r>
              <a:rPr kumimoji="0" lang="en-US" sz="1800" b="0" i="0" u="sng" strike="noStrike" kern="1200" cap="none" spc="0" normalizeH="0" baseline="0" noProof="0" dirty="0">
                <a:ln>
                  <a:noFill/>
                </a:ln>
                <a:solidFill>
                  <a:srgbClr val="0070C0"/>
                </a:solidFill>
                <a:effectLst/>
                <a:uLnTx/>
                <a:uFillTx/>
                <a:latin typeface="Garamond" panose="02020404030301010803" pitchFamily="18" charset="0"/>
                <a:ea typeface="+mn-ea"/>
                <a:cs typeface="+mn-cs"/>
                <a:hlinkClick r:id="rId2"/>
              </a:rPr>
              <a:t>Aimee.Robertson@empowerarkansas.com</a:t>
            </a:r>
            <a:endParaRPr kumimoji="0" lang="en-US" sz="1800" b="0" i="0" u="none" strike="noStrike" kern="1200" cap="none" spc="0" normalizeH="0" baseline="0" noProof="0" dirty="0">
              <a:ln>
                <a:noFill/>
              </a:ln>
              <a:solidFill>
                <a:srgbClr val="0070C0"/>
              </a:solidFill>
              <a:effectLst/>
              <a:uLnTx/>
              <a:uFillTx/>
              <a:latin typeface="Garamond" panose="02020404030301010803" pitchFamily="18" charset="0"/>
              <a:ea typeface="+mn-ea"/>
              <a:cs typeface="+mn-cs"/>
            </a:endParaRPr>
          </a:p>
          <a:p>
            <a:pPr marL="0" marR="0" lvl="0" indent="0" algn="ctr" defTabSz="457200" rtl="0" eaLnBrk="1" fontAlgn="auto" latinLnBrk="0" hangingPunct="1">
              <a:lnSpc>
                <a:spcPts val="2160"/>
              </a:lnSpc>
              <a:spcBef>
                <a:spcPct val="20000"/>
              </a:spcBef>
              <a:spcAft>
                <a:spcPts val="600"/>
              </a:spcAft>
              <a:buClr>
                <a:srgbClr val="58B6C0"/>
              </a:buClr>
              <a:buSzPct val="92000"/>
              <a:buFont typeface="Wingdings 2" panose="05020102010507070707" pitchFamily="18" charset="2"/>
              <a:buNone/>
              <a:tabLst/>
              <a:defRPr/>
            </a:pPr>
            <a:r>
              <a:rPr kumimoji="0" lang="en-US" sz="1800" b="0" i="0" u="none" strike="noStrike" kern="1200" cap="none" spc="0" normalizeH="0" baseline="0" noProof="0" dirty="0">
                <a:ln>
                  <a:noFill/>
                </a:ln>
                <a:solidFill>
                  <a:sysClr val="windowText" lastClr="000000"/>
                </a:solidFill>
                <a:effectLst/>
                <a:uLnTx/>
                <a:uFillTx/>
                <a:latin typeface="Garamond" panose="02020404030301010803" pitchFamily="18" charset="0"/>
                <a:ea typeface="+mn-ea"/>
                <a:cs typeface="+mn-cs"/>
              </a:rPr>
              <a:t>(501) 519-8691.</a:t>
            </a:r>
          </a:p>
          <a:p>
            <a:pPr marL="0" marR="0" lvl="0" indent="0" algn="l" defTabSz="457200" rtl="0" eaLnBrk="1" fontAlgn="auto" latinLnBrk="0" hangingPunct="1">
              <a:lnSpc>
                <a:spcPts val="2160"/>
              </a:lnSpc>
              <a:spcBef>
                <a:spcPct val="20000"/>
              </a:spcBef>
              <a:spcAft>
                <a:spcPts val="600"/>
              </a:spcAft>
              <a:buClr>
                <a:srgbClr val="58B6C0"/>
              </a:buClr>
              <a:buSzPct val="92000"/>
              <a:buFont typeface="Wingdings 2" panose="05020102010507070707" pitchFamily="18" charset="2"/>
              <a:buNone/>
              <a:tabLst/>
              <a:defRPr/>
            </a:pPr>
            <a:endParaRPr kumimoji="0" lang="en-US" sz="1400" b="0" i="0" u="none" strike="noStrike" kern="1200" cap="none" spc="0" normalizeH="0" baseline="0" noProof="0" dirty="0">
              <a:ln>
                <a:noFill/>
              </a:ln>
              <a:solidFill>
                <a:srgbClr val="373545"/>
              </a:solidFill>
              <a:effectLst/>
              <a:uLnTx/>
              <a:uFillTx/>
              <a:latin typeface="Gill Sans MT" panose="020B0502020104020203"/>
              <a:ea typeface="+mn-ea"/>
              <a:cs typeface="+mn-cs"/>
            </a:endParaRPr>
          </a:p>
          <a:p>
            <a:pPr marL="0" marR="0" lvl="0" indent="0" algn="l" defTabSz="457200" rtl="0" eaLnBrk="1" fontAlgn="auto" latinLnBrk="0" hangingPunct="1">
              <a:lnSpc>
                <a:spcPts val="2160"/>
              </a:lnSpc>
              <a:spcBef>
                <a:spcPct val="20000"/>
              </a:spcBef>
              <a:spcAft>
                <a:spcPts val="600"/>
              </a:spcAft>
              <a:buClr>
                <a:srgbClr val="58B6C0"/>
              </a:buClr>
              <a:buSzPct val="92000"/>
              <a:buFont typeface="Wingdings 2" panose="05020102010507070707" pitchFamily="18" charset="2"/>
              <a:buNone/>
              <a:tabLst/>
              <a:defRPr/>
            </a:pPr>
            <a:endParaRPr kumimoji="0" lang="en-US" sz="1400" b="0" i="0" u="none" strike="noStrike" kern="1200" cap="none" spc="0" normalizeH="0" baseline="0" noProof="0" dirty="0">
              <a:ln>
                <a:noFill/>
              </a:ln>
              <a:solidFill>
                <a:srgbClr val="373545"/>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ct val="20000"/>
              </a:spcBef>
              <a:spcAft>
                <a:spcPts val="600"/>
              </a:spcAft>
              <a:buClr>
                <a:srgbClr val="58B6C0"/>
              </a:buClr>
              <a:buSzPct val="92000"/>
              <a:buFont typeface="Wingdings 2" panose="05020102010507070707" pitchFamily="18" charset="2"/>
              <a:buNone/>
              <a:tabLst/>
              <a:defRPr/>
            </a:pPr>
            <a:endParaRPr kumimoji="0" lang="en-US" sz="1800" b="0" i="0" u="none" strike="noStrike" kern="1200" cap="none" spc="0" normalizeH="0" baseline="0" noProof="0" dirty="0">
              <a:ln>
                <a:noFill/>
              </a:ln>
              <a:solidFill>
                <a:srgbClr val="373545"/>
              </a:solidFill>
              <a:effectLst/>
              <a:uLnTx/>
              <a:uFillTx/>
              <a:latin typeface="Gill Sans MT" panose="020B0502020104020203"/>
              <a:ea typeface="+mn-ea"/>
              <a:cs typeface="+mn-cs"/>
            </a:endParaRPr>
          </a:p>
        </p:txBody>
      </p:sp>
      <p:pic>
        <p:nvPicPr>
          <p:cNvPr id="10" name="Picture Placeholder 5" descr="A doctor talking to a patient&#10;">
            <a:extLst>
              <a:ext uri="{FF2B5EF4-FFF2-40B4-BE49-F238E27FC236}">
                <a16:creationId xmlns:a16="http://schemas.microsoft.com/office/drawing/2014/main" id="{673F9B8D-0118-9CF6-6481-E4EDF3BC1B6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l="7" r="7"/>
          <a:stretch/>
        </p:blipFill>
        <p:spPr>
          <a:xfrm>
            <a:off x="4778051" y="106989"/>
            <a:ext cx="7299562" cy="6644019"/>
          </a:xfrm>
          <a:prstGeom prst="rect">
            <a:avLst/>
          </a:prstGeom>
          <a:solidFill>
            <a:srgbClr val="58B6C0"/>
          </a:solidFill>
        </p:spPr>
      </p:pic>
      <p:pic>
        <p:nvPicPr>
          <p:cNvPr id="11" name="Picture 18" descr="Logo&#10;&#10;Description automatically generated">
            <a:extLst>
              <a:ext uri="{FF2B5EF4-FFF2-40B4-BE49-F238E27FC236}">
                <a16:creationId xmlns:a16="http://schemas.microsoft.com/office/drawing/2014/main" id="{7B7D8202-3F53-3CF7-ABA0-16787C037BB3}"/>
              </a:ext>
            </a:extLst>
          </p:cNvPr>
          <p:cNvPicPr>
            <a:picLocks noGrp="1" noRot="1" noChangeAspect="1" noMove="1" noResize="1" noEditPoints="1" noAdjustHandles="1" noChangeArrowheads="1" noChangeShapeType="1" noCrop="1"/>
          </p:cNvPicPr>
          <p:nvPr/>
        </p:nvPicPr>
        <p:blipFill>
          <a:blip r:embed="rId4"/>
          <a:stretch>
            <a:fillRect/>
          </a:stretch>
        </p:blipFill>
        <p:spPr>
          <a:xfrm>
            <a:off x="4723386" y="5985502"/>
            <a:ext cx="2743200" cy="872497"/>
          </a:xfrm>
          <a:prstGeom prst="rect">
            <a:avLst/>
          </a:prstGeom>
        </p:spPr>
      </p:pic>
      <p:sp>
        <p:nvSpPr>
          <p:cNvPr id="12" name="Slide Number Placeholder 11">
            <a:extLst>
              <a:ext uri="{FF2B5EF4-FFF2-40B4-BE49-F238E27FC236}">
                <a16:creationId xmlns:a16="http://schemas.microsoft.com/office/drawing/2014/main" id="{21981901-8ACA-B94D-74AB-DF0EBD184BB4}"/>
              </a:ext>
            </a:extLst>
          </p:cNvPr>
          <p:cNvSpPr>
            <a:spLocks noGrp="1" noRot="1" noMove="1" noResize="1" noEditPoints="1" noAdjustHandles="1" noChangeArrowheads="1" noChangeShapeType="1"/>
          </p:cNvSpPr>
          <p:nvPr>
            <p:ph type="sldNum" sz="quarter" idx="12"/>
          </p:nvPr>
        </p:nvSpPr>
        <p:spPr/>
        <p:txBody>
          <a:bodyPr/>
          <a:lstStyle/>
          <a:p>
            <a:fld id="{28844951-7827-47D4-8276-7DDE1FA7D85A}" type="slidenum">
              <a:rPr lang="en-US" smtClean="0">
                <a:solidFill>
                  <a:schemeClr val="tx1"/>
                </a:solidFill>
                <a:latin typeface="FranklinGothicURWDem"/>
              </a:rPr>
              <a:t>11</a:t>
            </a:fld>
            <a:endParaRPr lang="en-US" dirty="0">
              <a:solidFill>
                <a:schemeClr val="tx1"/>
              </a:solidFill>
              <a:latin typeface="FranklinGothicURWDem"/>
            </a:endParaRPr>
          </a:p>
        </p:txBody>
      </p:sp>
    </p:spTree>
    <p:extLst>
      <p:ext uri="{BB962C8B-B14F-4D97-AF65-F5344CB8AC3E}">
        <p14:creationId xmlns:p14="http://schemas.microsoft.com/office/powerpoint/2010/main" val="278836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fade">
                                      <p:cBhvr>
                                        <p:cTn id="13" dur="1000"/>
                                        <p:tgtEl>
                                          <p:spTgt spid="9">
                                            <p:txEl>
                                              <p:pRg st="3" end="3"/>
                                            </p:txEl>
                                          </p:spTgt>
                                        </p:tgtEl>
                                      </p:cBhvr>
                                    </p:animEffect>
                                    <p:anim calcmode="lin" valueType="num">
                                      <p:cBhvr>
                                        <p:cTn id="14"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100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1000"/>
                                        <p:tgtEl>
                                          <p:spTgt spid="9">
                                            <p:txEl>
                                              <p:pRg st="4" end="4"/>
                                            </p:txEl>
                                          </p:spTgt>
                                        </p:tgtEl>
                                      </p:cBhvr>
                                    </p:animEffect>
                                    <p:anim calcmode="lin" valueType="num">
                                      <p:cBhvr>
                                        <p:cTn id="20"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grpId="0" nodeType="afterEffect">
                                  <p:stCondLst>
                                    <p:cond delay="1000"/>
                                  </p:stCondLst>
                                  <p:childTnLst>
                                    <p:set>
                                      <p:cBhvr>
                                        <p:cTn id="24" dur="1" fill="hold">
                                          <p:stCondLst>
                                            <p:cond delay="0"/>
                                          </p:stCondLst>
                                        </p:cTn>
                                        <p:tgtEl>
                                          <p:spTgt spid="9">
                                            <p:txEl>
                                              <p:pRg st="6" end="6"/>
                                            </p:txEl>
                                          </p:spTgt>
                                        </p:tgtEl>
                                        <p:attrNameLst>
                                          <p:attrName>style.visibility</p:attrName>
                                        </p:attrNameLst>
                                      </p:cBhvr>
                                      <p:to>
                                        <p:strVal val="visible"/>
                                      </p:to>
                                    </p:set>
                                    <p:animEffect transition="in" filter="fade">
                                      <p:cBhvr>
                                        <p:cTn id="25" dur="1000"/>
                                        <p:tgtEl>
                                          <p:spTgt spid="9">
                                            <p:txEl>
                                              <p:pRg st="6" end="6"/>
                                            </p:txEl>
                                          </p:spTgt>
                                        </p:tgtEl>
                                      </p:cBhvr>
                                    </p:animEffect>
                                    <p:anim calcmode="lin" valueType="num">
                                      <p:cBhvr>
                                        <p:cTn id="26"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2" presetClass="entr" presetSubtype="0" fill="hold" grpId="0" nodeType="afterEffect">
                                  <p:stCondLst>
                                    <p:cond delay="1000"/>
                                  </p:stCondLst>
                                  <p:childTnLst>
                                    <p:set>
                                      <p:cBhvr>
                                        <p:cTn id="30" dur="1" fill="hold">
                                          <p:stCondLst>
                                            <p:cond delay="0"/>
                                          </p:stCondLst>
                                        </p:cTn>
                                        <p:tgtEl>
                                          <p:spTgt spid="9">
                                            <p:txEl>
                                              <p:pRg st="7" end="7"/>
                                            </p:txEl>
                                          </p:spTgt>
                                        </p:tgtEl>
                                        <p:attrNameLst>
                                          <p:attrName>style.visibility</p:attrName>
                                        </p:attrNameLst>
                                      </p:cBhvr>
                                      <p:to>
                                        <p:strVal val="visible"/>
                                      </p:to>
                                    </p:set>
                                    <p:animEffect transition="in" filter="fade">
                                      <p:cBhvr>
                                        <p:cTn id="31" dur="1000"/>
                                        <p:tgtEl>
                                          <p:spTgt spid="9">
                                            <p:txEl>
                                              <p:pRg st="7" end="7"/>
                                            </p:txEl>
                                          </p:spTgt>
                                        </p:tgtEl>
                                      </p:cBhvr>
                                    </p:animEffect>
                                    <p:anim calcmode="lin" valueType="num">
                                      <p:cBhvr>
                                        <p:cTn id="32"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000"/>
                                  </p:stCondLst>
                                  <p:childTnLst>
                                    <p:set>
                                      <p:cBhvr>
                                        <p:cTn id="35" dur="1" fill="hold">
                                          <p:stCondLst>
                                            <p:cond delay="0"/>
                                          </p:stCondLst>
                                        </p:cTn>
                                        <p:tgtEl>
                                          <p:spTgt spid="9">
                                            <p:txEl>
                                              <p:pRg st="8" end="8"/>
                                            </p:txEl>
                                          </p:spTgt>
                                        </p:tgtEl>
                                        <p:attrNameLst>
                                          <p:attrName>style.visibility</p:attrName>
                                        </p:attrNameLst>
                                      </p:cBhvr>
                                      <p:to>
                                        <p:strVal val="visible"/>
                                      </p:to>
                                    </p:set>
                                    <p:animEffect transition="in" filter="fade">
                                      <p:cBhvr>
                                        <p:cTn id="36" dur="1000"/>
                                        <p:tgtEl>
                                          <p:spTgt spid="9">
                                            <p:txEl>
                                              <p:pRg st="8" end="8"/>
                                            </p:txEl>
                                          </p:spTgt>
                                        </p:tgtEl>
                                      </p:cBhvr>
                                    </p:animEffect>
                                    <p:anim calcmode="lin" valueType="num">
                                      <p:cBhvr>
                                        <p:cTn id="37"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9">
                                            <p:txEl>
                                              <p:pRg st="8" end="8"/>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000"/>
                                  </p:stCondLst>
                                  <p:childTnLst>
                                    <p:set>
                                      <p:cBhvr>
                                        <p:cTn id="40" dur="1" fill="hold">
                                          <p:stCondLst>
                                            <p:cond delay="0"/>
                                          </p:stCondLst>
                                        </p:cTn>
                                        <p:tgtEl>
                                          <p:spTgt spid="9">
                                            <p:txEl>
                                              <p:pRg st="9" end="9"/>
                                            </p:txEl>
                                          </p:spTgt>
                                        </p:tgtEl>
                                        <p:attrNameLst>
                                          <p:attrName>style.visibility</p:attrName>
                                        </p:attrNameLst>
                                      </p:cBhvr>
                                      <p:to>
                                        <p:strVal val="visible"/>
                                      </p:to>
                                    </p:set>
                                    <p:animEffect transition="in" filter="fade">
                                      <p:cBhvr>
                                        <p:cTn id="41" dur="1000"/>
                                        <p:tgtEl>
                                          <p:spTgt spid="9">
                                            <p:txEl>
                                              <p:pRg st="9" end="9"/>
                                            </p:txEl>
                                          </p:spTgt>
                                        </p:tgtEl>
                                      </p:cBhvr>
                                    </p:animEffect>
                                    <p:anim calcmode="lin" valueType="num">
                                      <p:cBhvr>
                                        <p:cTn id="42"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035E17-E7FE-D5E7-669E-06DCB1F5114B}"/>
              </a:ext>
            </a:extLst>
          </p:cNvPr>
          <p:cNvSpPr>
            <a:spLocks noGrp="1" noRot="1" noMove="1" noResize="1" noEditPoints="1" noAdjustHandles="1" noChangeArrowheads="1" noChangeShapeType="1"/>
          </p:cNvSpPr>
          <p:nvPr/>
        </p:nvSpPr>
        <p:spPr>
          <a:xfrm>
            <a:off x="108541" y="106990"/>
            <a:ext cx="11974918" cy="664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Placeholder 9" descr="A picture containing text, indoor, gambling house&#10;&#10;Description automatically generated">
            <a:extLst>
              <a:ext uri="{FF2B5EF4-FFF2-40B4-BE49-F238E27FC236}">
                <a16:creationId xmlns:a16="http://schemas.microsoft.com/office/drawing/2014/main" id="{D0B4566B-8C3F-5031-16F6-B1B642D71B2C}"/>
              </a:ext>
            </a:extLst>
          </p:cNvPr>
          <p:cNvPicPr>
            <a:picLocks noGrp="1" noRot="1" noChangeAspect="1" noMove="1" noResize="1" noEditPoints="1" noAdjustHandles="1" noChangeArrowheads="1" noChangeShapeType="1" noCrop="1"/>
          </p:cNvPicPr>
          <p:nvPr/>
        </p:nvPicPr>
        <p:blipFill rotWithShape="1">
          <a:blip r:embed="rId2">
            <a:alphaModFix amt="25000"/>
            <a:extLst>
              <a:ext uri="{837473B0-CC2E-450A-ABE3-18F120FF3D39}">
                <a1611:picAttrSrcUrl xmlns:a1611="http://schemas.microsoft.com/office/drawing/2016/11/main" r:id="rId3"/>
              </a:ext>
            </a:extLst>
          </a:blip>
          <a:srcRect l="-691" r="-691"/>
          <a:stretch/>
        </p:blipFill>
        <p:spPr>
          <a:xfrm>
            <a:off x="0" y="106990"/>
            <a:ext cx="12192000" cy="6764462"/>
          </a:xfrm>
          <a:prstGeom prst="rect">
            <a:avLst/>
          </a:prstGeom>
          <a:noFill/>
        </p:spPr>
      </p:pic>
      <p:sp>
        <p:nvSpPr>
          <p:cNvPr id="3" name="TextBox 2">
            <a:extLst>
              <a:ext uri="{FF2B5EF4-FFF2-40B4-BE49-F238E27FC236}">
                <a16:creationId xmlns:a16="http://schemas.microsoft.com/office/drawing/2014/main" id="{2C1DA42B-CFE7-CE94-8DE0-72CAD6CD34B0}"/>
              </a:ext>
            </a:extLst>
          </p:cNvPr>
          <p:cNvSpPr txBox="1">
            <a:spLocks noGrp="1" noRot="1" noMove="1" noResize="1" noEditPoints="1" noAdjustHandles="1" noChangeArrowheads="1" noChangeShapeType="1"/>
          </p:cNvSpPr>
          <p:nvPr/>
        </p:nvSpPr>
        <p:spPr>
          <a:xfrm>
            <a:off x="914400" y="489098"/>
            <a:ext cx="10345479" cy="5970865"/>
          </a:xfrm>
          <a:prstGeom prst="rect">
            <a:avLst/>
          </a:prstGeom>
          <a:noFill/>
        </p:spPr>
        <p:txBody>
          <a:bodyPr wrap="square" rtlCol="0">
            <a:spAutoFit/>
          </a:bodyPr>
          <a:lstStyle/>
          <a:p>
            <a:pPr algn="ctr"/>
            <a:r>
              <a:rPr lang="en-US" sz="4400" b="1" dirty="0">
                <a:latin typeface="FranklinGothicURWDem" pitchFamily="2" charset="77"/>
              </a:rPr>
              <a:t>Medical Records Documentation Review</a:t>
            </a:r>
          </a:p>
          <a:p>
            <a:pPr algn="ctr"/>
            <a:endParaRPr lang="en-US" sz="4000" b="1" dirty="0">
              <a:latin typeface="FranklinGothicURWDem" pitchFamily="2" charset="77"/>
            </a:endParaRPr>
          </a:p>
          <a:p>
            <a:pPr algn="ctr"/>
            <a:endParaRPr lang="en-US" sz="2400" b="1" dirty="0">
              <a:latin typeface="FranklinGothicURWDem" pitchFamily="2" charset="77"/>
            </a:endParaRPr>
          </a:p>
          <a:p>
            <a:r>
              <a:rPr lang="en-US" sz="2200" b="1" dirty="0">
                <a:latin typeface="FranklinGothicURWDem" pitchFamily="2" charset="77"/>
              </a:rPr>
              <a:t>Empower Healthcare Solutions is starting our annual, state-mandated provider Medical Records Documentation Review (MRDR) in April 2023. As one of Empower’s Quality Improvement (QI) initiatives, the MRDR contributes to improving member care and treatment outcomes.</a:t>
            </a:r>
          </a:p>
          <a:p>
            <a:endParaRPr lang="en-US" sz="2200" b="1" dirty="0">
              <a:latin typeface="FranklinGothicURWDem" pitchFamily="2" charset="77"/>
            </a:endParaRPr>
          </a:p>
          <a:p>
            <a:r>
              <a:rPr lang="en-US" sz="2200" b="1" dirty="0">
                <a:latin typeface="FranklinGothicURWDem" pitchFamily="2" charset="77"/>
              </a:rPr>
              <a:t>Empower’s goal is to help you, the Provider, help Empower’s members. The purpose of the MRDR is to identify areas for improvement in medical records and confirm compliance with state and federal regulations as well as best practices.</a:t>
            </a:r>
          </a:p>
          <a:p>
            <a:endParaRPr lang="en-US" sz="2200" b="1" dirty="0">
              <a:latin typeface="FranklinGothicURWDem" pitchFamily="2" charset="77"/>
            </a:endParaRPr>
          </a:p>
          <a:p>
            <a:r>
              <a:rPr lang="en-US" sz="2200" b="1" dirty="0">
                <a:latin typeface="FranklinGothicURWDem" pitchFamily="2" charset="77"/>
              </a:rPr>
              <a:t>Your medical records for Empower’s members are the key to this process.</a:t>
            </a:r>
          </a:p>
          <a:p>
            <a:endParaRPr lang="en-US" sz="3600" b="1" dirty="0">
              <a:solidFill>
                <a:schemeClr val="bg1"/>
              </a:solidFill>
              <a:latin typeface="FranklinGothicURWDem" pitchFamily="2" charset="77"/>
            </a:endParaRPr>
          </a:p>
          <a:p>
            <a:endParaRPr lang="en-US" dirty="0"/>
          </a:p>
        </p:txBody>
      </p:sp>
      <p:sp>
        <p:nvSpPr>
          <p:cNvPr id="5" name="Slide Number Placeholder 4">
            <a:extLst>
              <a:ext uri="{FF2B5EF4-FFF2-40B4-BE49-F238E27FC236}">
                <a16:creationId xmlns:a16="http://schemas.microsoft.com/office/drawing/2014/main" id="{F468DC10-0F23-7E6A-ACD6-51C771095653}"/>
              </a:ext>
            </a:extLst>
          </p:cNvPr>
          <p:cNvSpPr>
            <a:spLocks noGrp="1" noRot="1" noMove="1" noResize="1" noEditPoints="1" noAdjustHandles="1" noChangeArrowheads="1" noChangeShapeType="1"/>
          </p:cNvSpPr>
          <p:nvPr>
            <p:ph type="sldNum" sz="quarter" idx="12"/>
          </p:nvPr>
        </p:nvSpPr>
        <p:spPr/>
        <p:txBody>
          <a:bodyPr/>
          <a:lstStyle/>
          <a:p>
            <a:fld id="{28844951-7827-47D4-8276-7DDE1FA7D85A}" type="slidenum">
              <a:rPr lang="en-US" smtClean="0">
                <a:solidFill>
                  <a:schemeClr val="tx1"/>
                </a:solidFill>
                <a:latin typeface="FranklinGothicURWDem"/>
              </a:rPr>
              <a:t>2</a:t>
            </a:fld>
            <a:endParaRPr lang="en-US" dirty="0">
              <a:solidFill>
                <a:schemeClr val="tx1"/>
              </a:solidFill>
              <a:latin typeface="FranklinGothicURWDem"/>
            </a:endParaRPr>
          </a:p>
        </p:txBody>
      </p:sp>
    </p:spTree>
    <p:extLst>
      <p:ext uri="{BB962C8B-B14F-4D97-AF65-F5344CB8AC3E}">
        <p14:creationId xmlns:p14="http://schemas.microsoft.com/office/powerpoint/2010/main" val="148661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035E17-E7FE-D5E7-669E-06DCB1F5114B}"/>
              </a:ext>
            </a:extLst>
          </p:cNvPr>
          <p:cNvSpPr>
            <a:spLocks noGrp="1" noRot="1" noMove="1" noResize="1" noEditPoints="1" noAdjustHandles="1" noChangeArrowheads="1" noChangeShapeType="1"/>
          </p:cNvSpPr>
          <p:nvPr/>
        </p:nvSpPr>
        <p:spPr>
          <a:xfrm>
            <a:off x="108541" y="106990"/>
            <a:ext cx="11974918" cy="664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ontent Placeholder 11">
            <a:extLst>
              <a:ext uri="{FF2B5EF4-FFF2-40B4-BE49-F238E27FC236}">
                <a16:creationId xmlns:a16="http://schemas.microsoft.com/office/drawing/2014/main" id="{3D24D6FB-43E8-9705-C501-6EC8513D272F}"/>
              </a:ext>
            </a:extLst>
          </p:cNvPr>
          <p:cNvGraphicFramePr>
            <a:graphicFrameLocks noGrp="1" noDrilldown="1" noMove="1" noResize="1"/>
          </p:cNvGraphicFramePr>
          <p:nvPr>
            <p:extLst>
              <p:ext uri="{D42A27DB-BD31-4B8C-83A1-F6EECF244321}">
                <p14:modId xmlns:p14="http://schemas.microsoft.com/office/powerpoint/2010/main" val="4103583929"/>
              </p:ext>
            </p:extLst>
          </p:nvPr>
        </p:nvGraphicFramePr>
        <p:xfrm>
          <a:off x="4872176" y="800055"/>
          <a:ext cx="8385786" cy="5400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50D59C8D-58AF-E027-6EF8-E822DAECBF25}"/>
              </a:ext>
            </a:extLst>
          </p:cNvPr>
          <p:cNvSpPr txBox="1">
            <a:spLocks noGrp="1" noRot="1" noMove="1" noResize="1" noEditPoints="1" noAdjustHandles="1" noChangeArrowheads="1" noChangeShapeType="1"/>
          </p:cNvSpPr>
          <p:nvPr/>
        </p:nvSpPr>
        <p:spPr>
          <a:xfrm>
            <a:off x="474929" y="2551838"/>
            <a:ext cx="5961089" cy="1138773"/>
          </a:xfrm>
          <a:prstGeom prst="rect">
            <a:avLst/>
          </a:prstGeom>
          <a:noFill/>
        </p:spPr>
        <p:txBody>
          <a:bodyPr wrap="square" lIns="91440" tIns="45720" rIns="91440" bIns="45720" rtlCol="0" anchor="t">
            <a:spAutoFit/>
          </a:bodyPr>
          <a:lstStyle/>
          <a:p>
            <a:endParaRPr lang="en-US" sz="2000" dirty="0">
              <a:solidFill>
                <a:srgbClr val="465359"/>
              </a:solidFill>
            </a:endParaRPr>
          </a:p>
          <a:p>
            <a:r>
              <a:rPr lang="en-US" sz="2400" dirty="0">
                <a:solidFill>
                  <a:srgbClr val="465359"/>
                </a:solidFill>
                <a:latin typeface="Garamond" panose="02020404030301010803" pitchFamily="18" charset="0"/>
              </a:rPr>
              <a:t>Clinical Documentation in the Medical Record should be …</a:t>
            </a:r>
          </a:p>
        </p:txBody>
      </p:sp>
      <p:sp>
        <p:nvSpPr>
          <p:cNvPr id="11" name="TextBox 10">
            <a:extLst>
              <a:ext uri="{FF2B5EF4-FFF2-40B4-BE49-F238E27FC236}">
                <a16:creationId xmlns:a16="http://schemas.microsoft.com/office/drawing/2014/main" id="{10BDFFBC-CCB8-AB53-0CCC-CE5BF994D65B}"/>
              </a:ext>
            </a:extLst>
          </p:cNvPr>
          <p:cNvSpPr txBox="1">
            <a:spLocks noGrp="1" noRot="1" noMove="1" noResize="1" noEditPoints="1" noAdjustHandles="1" noChangeArrowheads="1" noChangeShapeType="1"/>
          </p:cNvSpPr>
          <p:nvPr/>
        </p:nvSpPr>
        <p:spPr>
          <a:xfrm>
            <a:off x="474929" y="452251"/>
            <a:ext cx="6534096" cy="1754326"/>
          </a:xfrm>
          <a:prstGeom prst="rect">
            <a:avLst/>
          </a:prstGeom>
          <a:noFill/>
        </p:spPr>
        <p:txBody>
          <a:bodyPr wrap="none" rtlCol="0">
            <a:spAutoFit/>
          </a:bodyPr>
          <a:lstStyle/>
          <a:p>
            <a:r>
              <a:rPr lang="en-US" sz="5400" dirty="0">
                <a:solidFill>
                  <a:srgbClr val="465359"/>
                </a:solidFill>
                <a:effectLst>
                  <a:glow rad="228600">
                    <a:srgbClr val="7A8C8E">
                      <a:satMod val="175000"/>
                      <a:alpha val="40000"/>
                    </a:srgbClr>
                  </a:glow>
                </a:effectLst>
                <a:latin typeface="Garamond" panose="02020404030301010803" pitchFamily="18" charset="0"/>
              </a:rPr>
              <a:t>DOCUMENTATION </a:t>
            </a:r>
          </a:p>
          <a:p>
            <a:pPr algn="ctr"/>
            <a:r>
              <a:rPr lang="en-US" sz="5400" dirty="0">
                <a:solidFill>
                  <a:srgbClr val="465359"/>
                </a:solidFill>
                <a:effectLst>
                  <a:glow rad="228600">
                    <a:srgbClr val="7A8C8E">
                      <a:satMod val="175000"/>
                      <a:alpha val="40000"/>
                    </a:srgbClr>
                  </a:glow>
                </a:effectLst>
                <a:latin typeface="Garamond" panose="02020404030301010803" pitchFamily="18" charset="0"/>
              </a:rPr>
              <a:t>MATTERS!</a:t>
            </a:r>
          </a:p>
        </p:txBody>
      </p:sp>
      <p:sp>
        <p:nvSpPr>
          <p:cNvPr id="12" name="Slide Number Placeholder 11">
            <a:extLst>
              <a:ext uri="{FF2B5EF4-FFF2-40B4-BE49-F238E27FC236}">
                <a16:creationId xmlns:a16="http://schemas.microsoft.com/office/drawing/2014/main" id="{C0D4C9B3-2A15-51D7-FD72-9DB72016D0E7}"/>
              </a:ext>
            </a:extLst>
          </p:cNvPr>
          <p:cNvSpPr>
            <a:spLocks noGrp="1" noRot="1" noMove="1" noResize="1" noEditPoints="1" noAdjustHandles="1" noChangeArrowheads="1" noChangeShapeType="1"/>
          </p:cNvSpPr>
          <p:nvPr>
            <p:ph type="sldNum" sz="quarter" idx="12"/>
          </p:nvPr>
        </p:nvSpPr>
        <p:spPr/>
        <p:txBody>
          <a:bodyPr/>
          <a:lstStyle/>
          <a:p>
            <a:fld id="{28844951-7827-47D4-8276-7DDE1FA7D85A}" type="slidenum">
              <a:rPr lang="en-US" smtClean="0">
                <a:solidFill>
                  <a:schemeClr val="tx1"/>
                </a:solidFill>
                <a:latin typeface="FranklinGothicURWDem"/>
              </a:rPr>
              <a:t>3</a:t>
            </a:fld>
            <a:endParaRPr lang="en-US" dirty="0">
              <a:solidFill>
                <a:schemeClr val="tx1"/>
              </a:solidFill>
              <a:latin typeface="FranklinGothicURWDem"/>
            </a:endParaRPr>
          </a:p>
        </p:txBody>
      </p:sp>
    </p:spTree>
    <p:extLst>
      <p:ext uri="{BB962C8B-B14F-4D97-AF65-F5344CB8AC3E}">
        <p14:creationId xmlns:p14="http://schemas.microsoft.com/office/powerpoint/2010/main" val="88253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7">
                                            <p:graphicEl>
                                              <a:dgm id="{0FEED555-BA79-44DB-8CD6-7FCF3A41601B}"/>
                                            </p:graphicEl>
                                          </p:spTgt>
                                        </p:tgtEl>
                                        <p:attrNameLst>
                                          <p:attrName>style.visibility</p:attrName>
                                        </p:attrNameLst>
                                      </p:cBhvr>
                                      <p:to>
                                        <p:strVal val="visible"/>
                                      </p:to>
                                    </p:set>
                                    <p:animEffect transition="in" filter="fade">
                                      <p:cBhvr>
                                        <p:cTn id="11" dur="500"/>
                                        <p:tgtEl>
                                          <p:spTgt spid="7">
                                            <p:graphicEl>
                                              <a:dgm id="{0FEED555-BA79-44DB-8CD6-7FCF3A41601B}"/>
                                            </p:graphicEl>
                                          </p:spTgt>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7">
                                            <p:graphicEl>
                                              <a:dgm id="{1F18E402-09AB-4F58-B9F2-0C1B6D19DC89}"/>
                                            </p:graphicEl>
                                          </p:spTgt>
                                        </p:tgtEl>
                                        <p:attrNameLst>
                                          <p:attrName>style.visibility</p:attrName>
                                        </p:attrNameLst>
                                      </p:cBhvr>
                                      <p:to>
                                        <p:strVal val="visible"/>
                                      </p:to>
                                    </p:set>
                                    <p:animEffect transition="in" filter="fade">
                                      <p:cBhvr>
                                        <p:cTn id="15" dur="500"/>
                                        <p:tgtEl>
                                          <p:spTgt spid="7">
                                            <p:graphicEl>
                                              <a:dgm id="{1F18E402-09AB-4F58-B9F2-0C1B6D19DC89}"/>
                                            </p:graphicEl>
                                          </p:spTgt>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7">
                                            <p:graphicEl>
                                              <a:dgm id="{DEB2C526-540C-4B35-9AF7-34D294AED5F0}"/>
                                            </p:graphicEl>
                                          </p:spTgt>
                                        </p:tgtEl>
                                        <p:attrNameLst>
                                          <p:attrName>style.visibility</p:attrName>
                                        </p:attrNameLst>
                                      </p:cBhvr>
                                      <p:to>
                                        <p:strVal val="visible"/>
                                      </p:to>
                                    </p:set>
                                    <p:animEffect transition="in" filter="fade">
                                      <p:cBhvr>
                                        <p:cTn id="19" dur="500"/>
                                        <p:tgtEl>
                                          <p:spTgt spid="7">
                                            <p:graphicEl>
                                              <a:dgm id="{DEB2C526-540C-4B35-9AF7-34D294AED5F0}"/>
                                            </p:graphicEl>
                                          </p:spTgt>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7">
                                            <p:graphicEl>
                                              <a:dgm id="{28E6B9BE-FFFE-46F6-9DE6-33648AB70B08}"/>
                                            </p:graphicEl>
                                          </p:spTgt>
                                        </p:tgtEl>
                                        <p:attrNameLst>
                                          <p:attrName>style.visibility</p:attrName>
                                        </p:attrNameLst>
                                      </p:cBhvr>
                                      <p:to>
                                        <p:strVal val="visible"/>
                                      </p:to>
                                    </p:set>
                                    <p:animEffect transition="in" filter="fade">
                                      <p:cBhvr>
                                        <p:cTn id="23" dur="500"/>
                                        <p:tgtEl>
                                          <p:spTgt spid="7">
                                            <p:graphicEl>
                                              <a:dgm id="{28E6B9BE-FFFE-46F6-9DE6-33648AB70B08}"/>
                                            </p:graphicEl>
                                          </p:spTgt>
                                        </p:tgtEl>
                                      </p:cBhvr>
                                    </p:animEffect>
                                  </p:childTnLst>
                                </p:cTn>
                              </p:par>
                            </p:childTnLst>
                          </p:cTn>
                        </p:par>
                        <p:par>
                          <p:cTn id="24" fill="hold">
                            <p:stCondLst>
                              <p:cond delay="3500"/>
                            </p:stCondLst>
                            <p:childTnLst>
                              <p:par>
                                <p:cTn id="25" presetID="10" presetClass="entr" presetSubtype="0" fill="hold" grpId="0" nodeType="afterEffect">
                                  <p:stCondLst>
                                    <p:cond delay="250"/>
                                  </p:stCondLst>
                                  <p:childTnLst>
                                    <p:set>
                                      <p:cBhvr>
                                        <p:cTn id="26" dur="1" fill="hold">
                                          <p:stCondLst>
                                            <p:cond delay="0"/>
                                          </p:stCondLst>
                                        </p:cTn>
                                        <p:tgtEl>
                                          <p:spTgt spid="7">
                                            <p:graphicEl>
                                              <a:dgm id="{4E6EA6CB-628F-45BC-AEE1-F6A98CFF6BA4}"/>
                                            </p:graphicEl>
                                          </p:spTgt>
                                        </p:tgtEl>
                                        <p:attrNameLst>
                                          <p:attrName>style.visibility</p:attrName>
                                        </p:attrNameLst>
                                      </p:cBhvr>
                                      <p:to>
                                        <p:strVal val="visible"/>
                                      </p:to>
                                    </p:set>
                                    <p:animEffect transition="in" filter="fade">
                                      <p:cBhvr>
                                        <p:cTn id="27" dur="500"/>
                                        <p:tgtEl>
                                          <p:spTgt spid="7">
                                            <p:graphicEl>
                                              <a:dgm id="{4E6EA6CB-628F-45BC-AEE1-F6A98CFF6BA4}"/>
                                            </p:graphicEl>
                                          </p:spTgt>
                                        </p:tgtEl>
                                      </p:cBhvr>
                                    </p:animEffect>
                                  </p:childTnLst>
                                </p:cTn>
                              </p:par>
                            </p:childTnLst>
                          </p:cTn>
                        </p:par>
                        <p:par>
                          <p:cTn id="28" fill="hold">
                            <p:stCondLst>
                              <p:cond delay="4250"/>
                            </p:stCondLst>
                            <p:childTnLst>
                              <p:par>
                                <p:cTn id="29" presetID="10" presetClass="entr" presetSubtype="0" fill="hold" grpId="0" nodeType="afterEffect">
                                  <p:stCondLst>
                                    <p:cond delay="250"/>
                                  </p:stCondLst>
                                  <p:childTnLst>
                                    <p:set>
                                      <p:cBhvr>
                                        <p:cTn id="30" dur="1" fill="hold">
                                          <p:stCondLst>
                                            <p:cond delay="0"/>
                                          </p:stCondLst>
                                        </p:cTn>
                                        <p:tgtEl>
                                          <p:spTgt spid="7">
                                            <p:graphicEl>
                                              <a:dgm id="{B6CE4404-4981-4BE9-AFFC-FB64ECD5CB21}"/>
                                            </p:graphicEl>
                                          </p:spTgt>
                                        </p:tgtEl>
                                        <p:attrNameLst>
                                          <p:attrName>style.visibility</p:attrName>
                                        </p:attrNameLst>
                                      </p:cBhvr>
                                      <p:to>
                                        <p:strVal val="visible"/>
                                      </p:to>
                                    </p:set>
                                    <p:animEffect transition="in" filter="fade">
                                      <p:cBhvr>
                                        <p:cTn id="31" dur="500"/>
                                        <p:tgtEl>
                                          <p:spTgt spid="7">
                                            <p:graphicEl>
                                              <a:dgm id="{B6CE4404-4981-4BE9-AFFC-FB64ECD5CB21}"/>
                                            </p:graphicEl>
                                          </p:spTgt>
                                        </p:tgtEl>
                                      </p:cBhvr>
                                    </p:animEffect>
                                  </p:childTnLst>
                                </p:cTn>
                              </p:par>
                            </p:childTnLst>
                          </p:cTn>
                        </p:par>
                        <p:par>
                          <p:cTn id="32" fill="hold">
                            <p:stCondLst>
                              <p:cond delay="5000"/>
                            </p:stCondLst>
                            <p:childTnLst>
                              <p:par>
                                <p:cTn id="33" presetID="10" presetClass="entr" presetSubtype="0" fill="hold" grpId="0" nodeType="afterEffect">
                                  <p:stCondLst>
                                    <p:cond delay="250"/>
                                  </p:stCondLst>
                                  <p:childTnLst>
                                    <p:set>
                                      <p:cBhvr>
                                        <p:cTn id="34" dur="1" fill="hold">
                                          <p:stCondLst>
                                            <p:cond delay="0"/>
                                          </p:stCondLst>
                                        </p:cTn>
                                        <p:tgtEl>
                                          <p:spTgt spid="7">
                                            <p:graphicEl>
                                              <a:dgm id="{F90B6134-F635-4FEF-BE2E-4217B0EAB414}"/>
                                            </p:graphicEl>
                                          </p:spTgt>
                                        </p:tgtEl>
                                        <p:attrNameLst>
                                          <p:attrName>style.visibility</p:attrName>
                                        </p:attrNameLst>
                                      </p:cBhvr>
                                      <p:to>
                                        <p:strVal val="visible"/>
                                      </p:to>
                                    </p:set>
                                    <p:animEffect transition="in" filter="fade">
                                      <p:cBhvr>
                                        <p:cTn id="35" dur="500"/>
                                        <p:tgtEl>
                                          <p:spTgt spid="7">
                                            <p:graphicEl>
                                              <a:dgm id="{F90B6134-F635-4FEF-BE2E-4217B0EAB414}"/>
                                            </p:graphicEl>
                                          </p:spTgt>
                                        </p:tgtEl>
                                      </p:cBhvr>
                                    </p:animEffect>
                                  </p:childTnLst>
                                </p:cTn>
                              </p:par>
                            </p:childTnLst>
                          </p:cTn>
                        </p:par>
                        <p:par>
                          <p:cTn id="36" fill="hold">
                            <p:stCondLst>
                              <p:cond delay="5750"/>
                            </p:stCondLst>
                            <p:childTnLst>
                              <p:par>
                                <p:cTn id="37" presetID="10" presetClass="entr" presetSubtype="0" fill="hold" grpId="0" nodeType="afterEffect">
                                  <p:stCondLst>
                                    <p:cond delay="250"/>
                                  </p:stCondLst>
                                  <p:childTnLst>
                                    <p:set>
                                      <p:cBhvr>
                                        <p:cTn id="38" dur="1" fill="hold">
                                          <p:stCondLst>
                                            <p:cond delay="0"/>
                                          </p:stCondLst>
                                        </p:cTn>
                                        <p:tgtEl>
                                          <p:spTgt spid="7">
                                            <p:graphicEl>
                                              <a:dgm id="{4514FBEA-79AA-470D-B40A-2EBD4282836D}"/>
                                            </p:graphicEl>
                                          </p:spTgt>
                                        </p:tgtEl>
                                        <p:attrNameLst>
                                          <p:attrName>style.visibility</p:attrName>
                                        </p:attrNameLst>
                                      </p:cBhvr>
                                      <p:to>
                                        <p:strVal val="visible"/>
                                      </p:to>
                                    </p:set>
                                    <p:animEffect transition="in" filter="fade">
                                      <p:cBhvr>
                                        <p:cTn id="39" dur="500"/>
                                        <p:tgtEl>
                                          <p:spTgt spid="7">
                                            <p:graphicEl>
                                              <a:dgm id="{4514FBEA-79AA-470D-B40A-2EBD428283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035E17-E7FE-D5E7-669E-06DCB1F5114B}"/>
              </a:ext>
            </a:extLst>
          </p:cNvPr>
          <p:cNvSpPr>
            <a:spLocks noGrp="1" noRot="1" noMove="1" noResize="1" noEditPoints="1" noAdjustHandles="1" noChangeArrowheads="1" noChangeShapeType="1"/>
          </p:cNvSpPr>
          <p:nvPr/>
        </p:nvSpPr>
        <p:spPr>
          <a:xfrm>
            <a:off x="108541" y="106990"/>
            <a:ext cx="11974918" cy="664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5CEBBBA-B88E-A999-8DD9-200F0E4D1AC4}"/>
              </a:ext>
            </a:extLst>
          </p:cNvPr>
          <p:cNvPicPr>
            <a:picLocks noGrp="1" noRot="1" noChangeAspect="1" noMove="1" noResize="1" noEditPoints="1" noAdjustHandles="1" noChangeArrowheads="1" noChangeShapeType="1" noCrop="1"/>
          </p:cNvPicPr>
          <p:nvPr/>
        </p:nvPicPr>
        <p:blipFill rotWithShape="1">
          <a:blip r:embed="rId2">
            <a:alphaModFix amt="25000"/>
          </a:blip>
          <a:srcRect l="1757" t="-29" r="1757" b="2936"/>
          <a:stretch/>
        </p:blipFill>
        <p:spPr>
          <a:xfrm>
            <a:off x="108541" y="106990"/>
            <a:ext cx="11974918" cy="6687510"/>
          </a:xfrm>
          <a:prstGeom prst="rect">
            <a:avLst/>
          </a:prstGeom>
        </p:spPr>
      </p:pic>
      <p:sp>
        <p:nvSpPr>
          <p:cNvPr id="5" name="TextBox 4">
            <a:extLst>
              <a:ext uri="{FF2B5EF4-FFF2-40B4-BE49-F238E27FC236}">
                <a16:creationId xmlns:a16="http://schemas.microsoft.com/office/drawing/2014/main" id="{B2CEF19E-C136-599D-5B8E-3F37E1DD6D66}"/>
              </a:ext>
            </a:extLst>
          </p:cNvPr>
          <p:cNvSpPr txBox="1">
            <a:spLocks noGrp="1" noRot="1" noMove="1" noResize="1" noEditPoints="1" noAdjustHandles="1" noChangeArrowheads="1" noChangeShapeType="1"/>
          </p:cNvSpPr>
          <p:nvPr/>
        </p:nvSpPr>
        <p:spPr>
          <a:xfrm>
            <a:off x="108541" y="352425"/>
            <a:ext cx="11974918" cy="769441"/>
          </a:xfrm>
          <a:prstGeom prst="rect">
            <a:avLst/>
          </a:prstGeom>
          <a:noFill/>
        </p:spPr>
        <p:txBody>
          <a:bodyPr wrap="square" rtlCol="0">
            <a:spAutoFit/>
          </a:bodyPr>
          <a:lstStyle/>
          <a:p>
            <a:pPr algn="ctr"/>
            <a:r>
              <a:rPr lang="en-US" sz="4400" b="1" dirty="0">
                <a:latin typeface="FranklinGothicURWDem"/>
              </a:rPr>
              <a:t>Expectations from Empower Providers</a:t>
            </a:r>
          </a:p>
        </p:txBody>
      </p:sp>
      <p:sp>
        <p:nvSpPr>
          <p:cNvPr id="6" name="Text Placeholder 3">
            <a:extLst>
              <a:ext uri="{FF2B5EF4-FFF2-40B4-BE49-F238E27FC236}">
                <a16:creationId xmlns:a16="http://schemas.microsoft.com/office/drawing/2014/main" id="{3E252A71-912E-278B-AE54-40507470393C}"/>
              </a:ext>
            </a:extLst>
          </p:cNvPr>
          <p:cNvSpPr txBox="1">
            <a:spLocks noGrp="1" noRot="1" noMove="1" noResize="1" noEditPoints="1" noAdjustHandles="1" noChangeArrowheads="1" noChangeShapeType="1"/>
          </p:cNvSpPr>
          <p:nvPr/>
        </p:nvSpPr>
        <p:spPr>
          <a:xfrm>
            <a:off x="1114424" y="1859948"/>
            <a:ext cx="9963149" cy="4474177"/>
          </a:xfrm>
          <a:prstGeom prst="rect">
            <a:avLst/>
          </a:prstGeom>
        </p:spPr>
        <p:txBody>
          <a:bodyPr vert="horz" lIns="91440" tIns="45720" rIns="91440" bIns="45720" rtlCol="0" anchor="ctr">
            <a:noAutofit/>
          </a:bodyPr>
          <a:lstStyle>
            <a:lvl1pPr marL="0" indent="0" algn="r" defTabSz="457200" rtl="0" eaLnBrk="1" latinLnBrk="0" hangingPunct="1">
              <a:spcBef>
                <a:spcPct val="20000"/>
              </a:spcBef>
              <a:spcAft>
                <a:spcPts val="600"/>
              </a:spcAft>
              <a:buClr>
                <a:schemeClr val="accent2"/>
              </a:buClr>
              <a:buSzPct val="92000"/>
              <a:buFont typeface="Wingdings 2" panose="05020102010507070707" pitchFamily="18" charset="2"/>
              <a:buNone/>
              <a:defRPr sz="1100" kern="1200">
                <a:solidFill>
                  <a:schemeClr val="bg1"/>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100" kern="1200">
                <a:solidFill>
                  <a:schemeClr val="tx2"/>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000" kern="1200">
                <a:solidFill>
                  <a:schemeClr val="tx2"/>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600"/>
              </a:spcAft>
              <a:buClr>
                <a:schemeClr val="tx1"/>
              </a:buClr>
              <a:buSzPct val="92000"/>
              <a:buFont typeface="Wingdings" panose="05000000000000000000" pitchFamily="2" charset="2"/>
              <a:buChar char="ü"/>
              <a:tabLst/>
              <a:defRPr/>
            </a:pPr>
            <a:r>
              <a:rPr kumimoji="0" lang="en-US" sz="2200" b="1" u="none" strike="noStrike" kern="1200" cap="none" spc="0" normalizeH="0" noProof="0" dirty="0">
                <a:ln>
                  <a:noFill/>
                </a:ln>
                <a:solidFill>
                  <a:srgbClr val="373545"/>
                </a:solidFill>
                <a:effectLst/>
                <a:uLnTx/>
                <a:uFillTx/>
                <a:latin typeface="FranklinGothicURWDem"/>
              </a:rPr>
              <a:t>MEDICAL RECORDS should be accurate and complete in compliance with Empower’s requirements, the provider’s standards, and federal and state regulations. </a:t>
            </a:r>
          </a:p>
          <a:p>
            <a:pPr marL="342900" marR="0" lvl="0" indent="-342900" algn="l" defTabSz="457200" rtl="0" eaLnBrk="1" fontAlgn="auto" latinLnBrk="0" hangingPunct="1">
              <a:lnSpc>
                <a:spcPct val="100000"/>
              </a:lnSpc>
              <a:spcBef>
                <a:spcPct val="20000"/>
              </a:spcBef>
              <a:spcAft>
                <a:spcPts val="600"/>
              </a:spcAft>
              <a:buClr>
                <a:schemeClr val="tx1"/>
              </a:buClr>
              <a:buSzPct val="92000"/>
              <a:buFont typeface="Wingdings" panose="05000000000000000000" pitchFamily="2" charset="2"/>
              <a:buChar char="ü"/>
              <a:tabLst/>
              <a:defRPr/>
            </a:pPr>
            <a:r>
              <a:rPr kumimoji="0" lang="en-US" sz="2200" b="1" u="none" strike="noStrike" kern="1200" cap="none" spc="0" normalizeH="0" noProof="0" dirty="0">
                <a:ln>
                  <a:noFill/>
                </a:ln>
                <a:solidFill>
                  <a:srgbClr val="373545"/>
                </a:solidFill>
                <a:effectLst/>
                <a:uLnTx/>
                <a:uFillTx/>
                <a:latin typeface="FranklinGothicURWDem"/>
              </a:rPr>
              <a:t>EMPOWER HAS THE RIGHT to access member records as part of our Quality Improvement Program. Providers are required to cooperate with all Empower quality activities. Failure to furnish medical records upon request may result in sanctions being imposed.</a:t>
            </a:r>
          </a:p>
          <a:p>
            <a:pPr marL="342900" marR="0" lvl="0" indent="-342900" algn="l" defTabSz="457200" rtl="0" eaLnBrk="1" fontAlgn="auto" latinLnBrk="0" hangingPunct="1">
              <a:lnSpc>
                <a:spcPct val="100000"/>
              </a:lnSpc>
              <a:spcBef>
                <a:spcPct val="20000"/>
              </a:spcBef>
              <a:spcAft>
                <a:spcPts val="600"/>
              </a:spcAft>
              <a:buClr>
                <a:schemeClr val="tx1"/>
              </a:buClr>
              <a:buSzPct val="92000"/>
              <a:buFont typeface="Wingdings" panose="05000000000000000000" pitchFamily="2" charset="2"/>
              <a:buChar char="ü"/>
              <a:tabLst/>
              <a:defRPr/>
            </a:pPr>
            <a:r>
              <a:rPr kumimoji="0" lang="en-US" sz="2200" b="1" u="none" strike="noStrike" kern="1200" cap="none" spc="0" normalizeH="0" noProof="0" dirty="0">
                <a:ln>
                  <a:noFill/>
                </a:ln>
                <a:solidFill>
                  <a:srgbClr val="373545"/>
                </a:solidFill>
                <a:effectLst/>
                <a:uLnTx/>
                <a:uFillTx/>
                <a:latin typeface="FranklinGothicURWDem"/>
              </a:rPr>
              <a:t>ALL PROVIDERS that render healthcare services are responsible for maintaining an electronic or paper medical record for each individual member.</a:t>
            </a:r>
          </a:p>
          <a:p>
            <a:pPr marL="342900" marR="0" lvl="0" indent="-342900" algn="l" defTabSz="457200" rtl="0" eaLnBrk="1" fontAlgn="auto" latinLnBrk="0" hangingPunct="1">
              <a:lnSpc>
                <a:spcPct val="100000"/>
              </a:lnSpc>
              <a:spcBef>
                <a:spcPct val="20000"/>
              </a:spcBef>
              <a:spcAft>
                <a:spcPts val="600"/>
              </a:spcAft>
              <a:buClr>
                <a:schemeClr val="tx1"/>
              </a:buClr>
              <a:buSzPct val="92000"/>
              <a:buFont typeface="Wingdings" panose="05000000000000000000" pitchFamily="2" charset="2"/>
              <a:buChar char="ü"/>
              <a:tabLst/>
              <a:defRPr/>
            </a:pPr>
            <a:r>
              <a:rPr kumimoji="0" lang="en-US" sz="2200" b="1" u="none" strike="noStrike" kern="1200" cap="none" spc="0" normalizeH="0" noProof="0" dirty="0">
                <a:ln>
                  <a:noFill/>
                </a:ln>
                <a:solidFill>
                  <a:srgbClr val="373545"/>
                </a:solidFill>
                <a:effectLst/>
                <a:uLnTx/>
                <a:uFillTx/>
                <a:latin typeface="FranklinGothicURWDem"/>
              </a:rPr>
              <a:t>HIPAA PRIVACY REGULATIONS allow for sharing of PHI for purposes of making decisions around treatment, payment, or health plan operations. </a:t>
            </a:r>
          </a:p>
          <a:p>
            <a:pPr marL="0" marR="0" lvl="0" indent="0" algn="l" defTabSz="457200" rtl="0" eaLnBrk="1" fontAlgn="auto" latinLnBrk="0" hangingPunct="1">
              <a:lnSpc>
                <a:spcPct val="100000"/>
              </a:lnSpc>
              <a:spcBef>
                <a:spcPct val="20000"/>
              </a:spcBef>
              <a:spcAft>
                <a:spcPts val="600"/>
              </a:spcAft>
              <a:buClr>
                <a:srgbClr val="58B6C0"/>
              </a:buClr>
              <a:buSzPct val="92000"/>
              <a:buFont typeface="Wingdings 2" panose="05020102010507070707" pitchFamily="18" charset="2"/>
              <a:buChar char=""/>
              <a:tabLst/>
              <a:defRPr/>
            </a:pPr>
            <a:endParaRPr kumimoji="0" lang="en-US" sz="2200" b="1" u="none" strike="noStrike" kern="1200" cap="none" spc="0" normalizeH="0" noProof="0" dirty="0">
              <a:ln>
                <a:noFill/>
              </a:ln>
              <a:solidFill>
                <a:srgbClr val="373545"/>
              </a:solidFill>
              <a:effectLst/>
              <a:uLnTx/>
              <a:uFillTx/>
              <a:latin typeface="Garamond" panose="02020404030301010803" pitchFamily="18" charset="0"/>
            </a:endParaRPr>
          </a:p>
        </p:txBody>
      </p:sp>
      <p:sp>
        <p:nvSpPr>
          <p:cNvPr id="7" name="Slide Number Placeholder 6">
            <a:extLst>
              <a:ext uri="{FF2B5EF4-FFF2-40B4-BE49-F238E27FC236}">
                <a16:creationId xmlns:a16="http://schemas.microsoft.com/office/drawing/2014/main" id="{A79B5281-61F6-CCCD-0816-B73E4BE20882}"/>
              </a:ext>
            </a:extLst>
          </p:cNvPr>
          <p:cNvSpPr>
            <a:spLocks noGrp="1" noRot="1" noMove="1" noResize="1" noEditPoints="1" noAdjustHandles="1" noChangeArrowheads="1" noChangeShapeType="1"/>
          </p:cNvSpPr>
          <p:nvPr>
            <p:ph type="sldNum" sz="quarter" idx="12"/>
          </p:nvPr>
        </p:nvSpPr>
        <p:spPr/>
        <p:txBody>
          <a:bodyPr/>
          <a:lstStyle/>
          <a:p>
            <a:fld id="{28844951-7827-47D4-8276-7DDE1FA7D85A}" type="slidenum">
              <a:rPr lang="en-US" smtClean="0">
                <a:solidFill>
                  <a:schemeClr val="tx1"/>
                </a:solidFill>
                <a:latin typeface="FranklinGothicURWDem"/>
              </a:rPr>
              <a:t>4</a:t>
            </a:fld>
            <a:endParaRPr lang="en-US" dirty="0">
              <a:solidFill>
                <a:schemeClr val="tx1"/>
              </a:solidFill>
              <a:latin typeface="FranklinGothicURWDem"/>
            </a:endParaRPr>
          </a:p>
        </p:txBody>
      </p:sp>
    </p:spTree>
    <p:extLst>
      <p:ext uri="{BB962C8B-B14F-4D97-AF65-F5344CB8AC3E}">
        <p14:creationId xmlns:p14="http://schemas.microsoft.com/office/powerpoint/2010/main" val="245403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035E17-E7FE-D5E7-669E-06DCB1F5114B}"/>
              </a:ext>
            </a:extLst>
          </p:cNvPr>
          <p:cNvSpPr>
            <a:spLocks noGrp="1" noRot="1" noMove="1" noResize="1" noEditPoints="1" noAdjustHandles="1" noChangeArrowheads="1" noChangeShapeType="1"/>
          </p:cNvSpPr>
          <p:nvPr/>
        </p:nvSpPr>
        <p:spPr>
          <a:xfrm>
            <a:off x="108541" y="106990"/>
            <a:ext cx="11974918" cy="664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Diagram 3">
            <a:extLst>
              <a:ext uri="{FF2B5EF4-FFF2-40B4-BE49-F238E27FC236}">
                <a16:creationId xmlns:a16="http://schemas.microsoft.com/office/drawing/2014/main" id="{BADE1AE4-6EFB-F200-BBE5-FDB77C623198}"/>
              </a:ext>
            </a:extLst>
          </p:cNvPr>
          <p:cNvGraphicFramePr>
            <a:graphicFrameLocks noGrp="1" noDrilldown="1" noMove="1" noResize="1"/>
          </p:cNvGraphicFramePr>
          <p:nvPr>
            <p:extLst>
              <p:ext uri="{D42A27DB-BD31-4B8C-83A1-F6EECF244321}">
                <p14:modId xmlns:p14="http://schemas.microsoft.com/office/powerpoint/2010/main" val="1370518113"/>
              </p:ext>
            </p:extLst>
          </p:nvPr>
        </p:nvGraphicFramePr>
        <p:xfrm>
          <a:off x="757739" y="1362075"/>
          <a:ext cx="10676522" cy="5170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620E9F17-1B8A-8019-384E-36C53E17E100}"/>
              </a:ext>
            </a:extLst>
          </p:cNvPr>
          <p:cNvSpPr txBox="1">
            <a:spLocks noGrp="1" noRot="1" noMove="1" noResize="1" noEditPoints="1" noAdjustHandles="1" noChangeArrowheads="1" noChangeShapeType="1"/>
          </p:cNvSpPr>
          <p:nvPr/>
        </p:nvSpPr>
        <p:spPr>
          <a:xfrm>
            <a:off x="3707857" y="325354"/>
            <a:ext cx="4776286" cy="851297"/>
          </a:xfrm>
          <a:prstGeom prst="roundRect">
            <a:avLst/>
          </a:prstGeom>
          <a:noFill/>
          <a:ln w="19050" cap="rnd">
            <a:solidFill>
              <a:srgbClr val="297DC1"/>
            </a:solidFill>
          </a:ln>
        </p:spPr>
        <p:txBody>
          <a:bodyPr wrap="square" rtlCol="0">
            <a:spAutoFit/>
          </a:bodyPr>
          <a:lstStyle/>
          <a:p>
            <a:pPr algn="ctr"/>
            <a:r>
              <a:rPr lang="en-US" sz="4400" b="1" dirty="0">
                <a:solidFill>
                  <a:srgbClr val="297DC1"/>
                </a:solidFill>
                <a:latin typeface="FranklinGothicURWDem"/>
              </a:rPr>
              <a:t>The MRDR Process</a:t>
            </a:r>
          </a:p>
        </p:txBody>
      </p:sp>
      <p:sp>
        <p:nvSpPr>
          <p:cNvPr id="6" name="Slide Number Placeholder 5">
            <a:extLst>
              <a:ext uri="{FF2B5EF4-FFF2-40B4-BE49-F238E27FC236}">
                <a16:creationId xmlns:a16="http://schemas.microsoft.com/office/drawing/2014/main" id="{B025386C-D2BB-CF5E-609C-1314470DB447}"/>
              </a:ext>
            </a:extLst>
          </p:cNvPr>
          <p:cNvSpPr>
            <a:spLocks noGrp="1" noRot="1" noMove="1" noResize="1" noEditPoints="1" noAdjustHandles="1" noChangeArrowheads="1" noChangeShapeType="1"/>
          </p:cNvSpPr>
          <p:nvPr>
            <p:ph type="sldNum" sz="quarter" idx="12"/>
          </p:nvPr>
        </p:nvSpPr>
        <p:spPr/>
        <p:txBody>
          <a:bodyPr/>
          <a:lstStyle/>
          <a:p>
            <a:fld id="{28844951-7827-47D4-8276-7DDE1FA7D85A}" type="slidenum">
              <a:rPr lang="en-US" smtClean="0">
                <a:solidFill>
                  <a:schemeClr val="tx1"/>
                </a:solidFill>
                <a:latin typeface="FranklinGothicURWDem"/>
              </a:rPr>
              <a:t>5</a:t>
            </a:fld>
            <a:endParaRPr lang="en-US" dirty="0">
              <a:solidFill>
                <a:schemeClr val="tx1"/>
              </a:solidFill>
              <a:latin typeface="FranklinGothicURWDem"/>
            </a:endParaRPr>
          </a:p>
        </p:txBody>
      </p:sp>
    </p:spTree>
    <p:extLst>
      <p:ext uri="{BB962C8B-B14F-4D97-AF65-F5344CB8AC3E}">
        <p14:creationId xmlns:p14="http://schemas.microsoft.com/office/powerpoint/2010/main" val="3416377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035E17-E7FE-D5E7-669E-06DCB1F5114B}"/>
              </a:ext>
            </a:extLst>
          </p:cNvPr>
          <p:cNvSpPr>
            <a:spLocks noGrp="1" noRot="1" noMove="1" noResize="1" noEditPoints="1" noAdjustHandles="1" noChangeArrowheads="1" noChangeShapeType="1"/>
          </p:cNvSpPr>
          <p:nvPr/>
        </p:nvSpPr>
        <p:spPr>
          <a:xfrm>
            <a:off x="108541" y="106990"/>
            <a:ext cx="11974918" cy="664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id="{5DB88054-61B9-C452-0890-D63925413239}"/>
              </a:ext>
            </a:extLst>
          </p:cNvPr>
          <p:cNvGraphicFramePr>
            <a:graphicFrameLocks noGrp="1" noDrilldown="1" noMove="1" noResize="1"/>
          </p:cNvGraphicFramePr>
          <p:nvPr>
            <p:extLst>
              <p:ext uri="{D42A27DB-BD31-4B8C-83A1-F6EECF244321}">
                <p14:modId xmlns:p14="http://schemas.microsoft.com/office/powerpoint/2010/main" val="179462761"/>
              </p:ext>
            </p:extLst>
          </p:nvPr>
        </p:nvGraphicFramePr>
        <p:xfrm>
          <a:off x="4250260" y="1201737"/>
          <a:ext cx="7424165" cy="435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EC01254-99DE-5850-AC2D-1DD5F4963A13}"/>
              </a:ext>
            </a:extLst>
          </p:cNvPr>
          <p:cNvSpPr txBox="1">
            <a:spLocks noGrp="1" noRot="1" noMove="1" noResize="1" noEditPoints="1" noAdjustHandles="1" noChangeArrowheads="1" noChangeShapeType="1"/>
          </p:cNvSpPr>
          <p:nvPr/>
        </p:nvSpPr>
        <p:spPr>
          <a:xfrm>
            <a:off x="454631" y="670272"/>
            <a:ext cx="3711329" cy="5693866"/>
          </a:xfrm>
          <a:prstGeom prst="rect">
            <a:avLst/>
          </a:prstGeom>
          <a:solidFill>
            <a:srgbClr val="131F38"/>
          </a:solidFill>
        </p:spPr>
        <p:txBody>
          <a:bodyPr wrap="square" lIns="91440" tIns="45720" rIns="91440" bIns="45720" rtlCol="0" anchor="t">
            <a:spAutoFit/>
          </a:bodyPr>
          <a:lstStyle/>
          <a:p>
            <a:endParaRPr lang="en-US" sz="2000">
              <a:solidFill>
                <a:schemeClr val="bg1"/>
              </a:solidFill>
            </a:endParaRPr>
          </a:p>
          <a:p>
            <a:endParaRPr lang="en-US" sz="2000">
              <a:solidFill>
                <a:schemeClr val="bg1"/>
              </a:solidFill>
            </a:endParaRPr>
          </a:p>
          <a:p>
            <a:endParaRPr lang="en-US" sz="2000">
              <a:solidFill>
                <a:schemeClr val="bg1"/>
              </a:solidFill>
            </a:endParaRPr>
          </a:p>
          <a:p>
            <a:endParaRPr lang="en-US" sz="2000">
              <a:solidFill>
                <a:schemeClr val="bg1"/>
              </a:solidFill>
            </a:endParaRPr>
          </a:p>
          <a:p>
            <a:endParaRPr lang="en-US" sz="2400">
              <a:solidFill>
                <a:schemeClr val="bg1"/>
              </a:solidFill>
            </a:endParaRPr>
          </a:p>
          <a:p>
            <a:endParaRPr lang="en-US" sz="2400">
              <a:solidFill>
                <a:schemeClr val="bg1"/>
              </a:solidFill>
            </a:endParaRPr>
          </a:p>
          <a:p>
            <a:endParaRPr lang="en-US" sz="2400">
              <a:solidFill>
                <a:schemeClr val="bg1"/>
              </a:solidFill>
            </a:endParaRPr>
          </a:p>
          <a:p>
            <a:endParaRPr lang="en-US" sz="2400">
              <a:solidFill>
                <a:schemeClr val="bg1"/>
              </a:solidFill>
            </a:endParaRPr>
          </a:p>
          <a:p>
            <a:endParaRPr lang="en-US" sz="2400">
              <a:solidFill>
                <a:schemeClr val="bg1"/>
              </a:solidFill>
            </a:endParaRPr>
          </a:p>
          <a:p>
            <a:endParaRPr lang="en-US" sz="2400">
              <a:solidFill>
                <a:schemeClr val="bg1"/>
              </a:solidFill>
            </a:endParaRPr>
          </a:p>
          <a:p>
            <a:endParaRPr lang="en-US" sz="2400">
              <a:solidFill>
                <a:schemeClr val="bg1"/>
              </a:solidFill>
            </a:endParaRPr>
          </a:p>
          <a:p>
            <a:endParaRPr lang="en-US" sz="2400">
              <a:solidFill>
                <a:schemeClr val="bg1"/>
              </a:solidFill>
            </a:endParaRPr>
          </a:p>
          <a:p>
            <a:endParaRPr lang="en-US" sz="2400">
              <a:solidFill>
                <a:schemeClr val="bg1"/>
              </a:solidFill>
            </a:endParaRPr>
          </a:p>
          <a:p>
            <a:endParaRPr lang="en-US" sz="2400">
              <a:solidFill>
                <a:schemeClr val="bg1"/>
              </a:solidFill>
            </a:endParaRPr>
          </a:p>
          <a:p>
            <a:endParaRPr lang="en-US" sz="2400">
              <a:solidFill>
                <a:schemeClr val="bg1"/>
              </a:solidFill>
            </a:endParaRPr>
          </a:p>
          <a:p>
            <a:endParaRPr lang="en-US" sz="2000">
              <a:solidFill>
                <a:schemeClr val="bg1"/>
              </a:solidFill>
            </a:endParaRPr>
          </a:p>
        </p:txBody>
      </p:sp>
      <p:sp>
        <p:nvSpPr>
          <p:cNvPr id="7" name="TextBox 6">
            <a:extLst>
              <a:ext uri="{FF2B5EF4-FFF2-40B4-BE49-F238E27FC236}">
                <a16:creationId xmlns:a16="http://schemas.microsoft.com/office/drawing/2014/main" id="{84FC7338-6CB5-DAEC-6B90-5183BA4706C2}"/>
              </a:ext>
            </a:extLst>
          </p:cNvPr>
          <p:cNvSpPr txBox="1">
            <a:spLocks noGrp="1" noRot="1" noMove="1" noResize="1" noEditPoints="1" noAdjustHandles="1" noChangeArrowheads="1" noChangeShapeType="1"/>
          </p:cNvSpPr>
          <p:nvPr/>
        </p:nvSpPr>
        <p:spPr>
          <a:xfrm>
            <a:off x="740973" y="1057274"/>
            <a:ext cx="2973238" cy="830997"/>
          </a:xfrm>
          <a:prstGeom prst="rect">
            <a:avLst/>
          </a:prstGeom>
          <a:solidFill>
            <a:srgbClr val="131F38"/>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solidFill>
                  <a:schemeClr val="bg1"/>
                </a:solidFill>
                <a:latin typeface="FranklinGothicURWDem"/>
              </a:rPr>
              <a:t>RESULTS</a:t>
            </a:r>
          </a:p>
        </p:txBody>
      </p:sp>
      <p:sp>
        <p:nvSpPr>
          <p:cNvPr id="8" name="TextBox 7">
            <a:extLst>
              <a:ext uri="{FF2B5EF4-FFF2-40B4-BE49-F238E27FC236}">
                <a16:creationId xmlns:a16="http://schemas.microsoft.com/office/drawing/2014/main" id="{B17D4738-D26F-34E1-B6EE-C7A14E61613D}"/>
              </a:ext>
            </a:extLst>
          </p:cNvPr>
          <p:cNvSpPr txBox="1">
            <a:spLocks noGrp="1" noRot="1" noMove="1" noResize="1" noEditPoints="1" noAdjustHandles="1" noChangeArrowheads="1" noChangeShapeType="1"/>
          </p:cNvSpPr>
          <p:nvPr/>
        </p:nvSpPr>
        <p:spPr>
          <a:xfrm>
            <a:off x="741870" y="1978325"/>
            <a:ext cx="320148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latin typeface="FranklinGothicURWDem"/>
              </a:rPr>
              <a:t>Each</a:t>
            </a:r>
            <a:r>
              <a:rPr lang="en-US" dirty="0">
                <a:solidFill>
                  <a:schemeClr val="bg1"/>
                </a:solidFill>
                <a:latin typeface="FranklinGothicURWDem"/>
                <a:ea typeface="+mn-lt"/>
                <a:cs typeface="+mn-lt"/>
              </a:rPr>
              <a:t> provider will receive a summary results letter from Empower once their MRDR is completed. </a:t>
            </a:r>
          </a:p>
          <a:p>
            <a:endParaRPr lang="en-US" dirty="0">
              <a:solidFill>
                <a:schemeClr val="bg1"/>
              </a:solidFill>
              <a:latin typeface="FranklinGothicURWDem"/>
              <a:ea typeface="+mn-lt"/>
              <a:cs typeface="+mn-lt"/>
            </a:endParaRPr>
          </a:p>
          <a:p>
            <a:r>
              <a:rPr lang="en-US" dirty="0">
                <a:solidFill>
                  <a:schemeClr val="bg1"/>
                </a:solidFill>
                <a:latin typeface="FranklinGothicURWDem"/>
                <a:ea typeface="+mn-lt"/>
                <a:cs typeface="+mn-lt"/>
              </a:rPr>
              <a:t>The letter will include the provider’s total review score and recommendations for ways to improve their member record documentation based on deficiencies found in the MRDR.</a:t>
            </a:r>
          </a:p>
          <a:p>
            <a:endParaRPr lang="en-US" dirty="0">
              <a:solidFill>
                <a:schemeClr val="bg1"/>
              </a:solidFill>
              <a:latin typeface="FranklinGothicURWDem"/>
              <a:ea typeface="+mn-lt"/>
              <a:cs typeface="+mn-lt"/>
            </a:endParaRPr>
          </a:p>
          <a:p>
            <a:r>
              <a:rPr lang="en-US" dirty="0">
                <a:solidFill>
                  <a:schemeClr val="bg1"/>
                </a:solidFill>
                <a:latin typeface="FranklinGothicURWDem"/>
                <a:ea typeface="+mn-lt"/>
                <a:cs typeface="+mn-lt"/>
              </a:rPr>
              <a:t>The scores will fall into 1 of 3 categories.</a:t>
            </a:r>
          </a:p>
        </p:txBody>
      </p:sp>
      <p:sp>
        <p:nvSpPr>
          <p:cNvPr id="9" name="Slide Number Placeholder 8">
            <a:extLst>
              <a:ext uri="{FF2B5EF4-FFF2-40B4-BE49-F238E27FC236}">
                <a16:creationId xmlns:a16="http://schemas.microsoft.com/office/drawing/2014/main" id="{DB903887-994E-D440-21EA-8FA3D165ED20}"/>
              </a:ext>
            </a:extLst>
          </p:cNvPr>
          <p:cNvSpPr>
            <a:spLocks noGrp="1" noRot="1" noMove="1" noResize="1" noEditPoints="1" noAdjustHandles="1" noChangeArrowheads="1" noChangeShapeType="1"/>
          </p:cNvSpPr>
          <p:nvPr>
            <p:ph type="sldNum" sz="quarter" idx="12"/>
          </p:nvPr>
        </p:nvSpPr>
        <p:spPr/>
        <p:txBody>
          <a:bodyPr/>
          <a:lstStyle/>
          <a:p>
            <a:fld id="{28844951-7827-47D4-8276-7DDE1FA7D85A}" type="slidenum">
              <a:rPr lang="en-US" smtClean="0">
                <a:solidFill>
                  <a:schemeClr val="tx1"/>
                </a:solidFill>
                <a:latin typeface="FranklinGothicURWDem"/>
              </a:rPr>
              <a:t>6</a:t>
            </a:fld>
            <a:endParaRPr lang="en-US" dirty="0">
              <a:solidFill>
                <a:schemeClr val="tx1"/>
              </a:solidFill>
              <a:latin typeface="FranklinGothicURWDem"/>
            </a:endParaRPr>
          </a:p>
        </p:txBody>
      </p:sp>
    </p:spTree>
    <p:extLst>
      <p:ext uri="{BB962C8B-B14F-4D97-AF65-F5344CB8AC3E}">
        <p14:creationId xmlns:p14="http://schemas.microsoft.com/office/powerpoint/2010/main" val="294466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graphicEl>
                                              <a:dgm id="{66BF9F79-7DEB-425D-AF27-829578D118A6}"/>
                                            </p:graphicEl>
                                          </p:spTgt>
                                        </p:tgtEl>
                                        <p:attrNameLst>
                                          <p:attrName>style.visibility</p:attrName>
                                        </p:attrNameLst>
                                      </p:cBhvr>
                                      <p:to>
                                        <p:strVal val="visible"/>
                                      </p:to>
                                    </p:set>
                                    <p:anim calcmode="lin" valueType="num">
                                      <p:cBhvr additive="base">
                                        <p:cTn id="7" dur="1250" fill="hold"/>
                                        <p:tgtEl>
                                          <p:spTgt spid="5">
                                            <p:graphicEl>
                                              <a:dgm id="{66BF9F79-7DEB-425D-AF27-829578D118A6}"/>
                                            </p:graphicEl>
                                          </p:spTgt>
                                        </p:tgtEl>
                                        <p:attrNameLst>
                                          <p:attrName>ppt_x</p:attrName>
                                        </p:attrNameLst>
                                      </p:cBhvr>
                                      <p:tavLst>
                                        <p:tav tm="0">
                                          <p:val>
                                            <p:strVal val="1+#ppt_w/2"/>
                                          </p:val>
                                        </p:tav>
                                        <p:tav tm="100000">
                                          <p:val>
                                            <p:strVal val="#ppt_x"/>
                                          </p:val>
                                        </p:tav>
                                      </p:tavLst>
                                    </p:anim>
                                    <p:anim calcmode="lin" valueType="num">
                                      <p:cBhvr additive="base">
                                        <p:cTn id="8" dur="1250" fill="hold"/>
                                        <p:tgtEl>
                                          <p:spTgt spid="5">
                                            <p:graphicEl>
                                              <a:dgm id="{66BF9F79-7DEB-425D-AF27-829578D118A6}"/>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graphicEl>
                                              <a:dgm id="{9CB77884-E646-4B5A-AD24-427C9B6E318F}"/>
                                            </p:graphicEl>
                                          </p:spTgt>
                                        </p:tgtEl>
                                        <p:attrNameLst>
                                          <p:attrName>style.visibility</p:attrName>
                                        </p:attrNameLst>
                                      </p:cBhvr>
                                      <p:to>
                                        <p:strVal val="visible"/>
                                      </p:to>
                                    </p:set>
                                    <p:anim calcmode="lin" valueType="num">
                                      <p:cBhvr additive="base">
                                        <p:cTn id="11" dur="1250" fill="hold"/>
                                        <p:tgtEl>
                                          <p:spTgt spid="5">
                                            <p:graphicEl>
                                              <a:dgm id="{9CB77884-E646-4B5A-AD24-427C9B6E318F}"/>
                                            </p:graphicEl>
                                          </p:spTgt>
                                        </p:tgtEl>
                                        <p:attrNameLst>
                                          <p:attrName>ppt_x</p:attrName>
                                        </p:attrNameLst>
                                      </p:cBhvr>
                                      <p:tavLst>
                                        <p:tav tm="0">
                                          <p:val>
                                            <p:strVal val="1+#ppt_w/2"/>
                                          </p:val>
                                        </p:tav>
                                        <p:tav tm="100000">
                                          <p:val>
                                            <p:strVal val="#ppt_x"/>
                                          </p:val>
                                        </p:tav>
                                      </p:tavLst>
                                    </p:anim>
                                    <p:anim calcmode="lin" valueType="num">
                                      <p:cBhvr additive="base">
                                        <p:cTn id="12" dur="1250" fill="hold"/>
                                        <p:tgtEl>
                                          <p:spTgt spid="5">
                                            <p:graphicEl>
                                              <a:dgm id="{9CB77884-E646-4B5A-AD24-427C9B6E318F}"/>
                                            </p:graphicEl>
                                          </p:spTgt>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5">
                                            <p:graphicEl>
                                              <a:dgm id="{A042857A-C8A1-4D84-9287-8D2E5DCF1518}"/>
                                            </p:graphicEl>
                                          </p:spTgt>
                                        </p:tgtEl>
                                        <p:attrNameLst>
                                          <p:attrName>style.visibility</p:attrName>
                                        </p:attrNameLst>
                                      </p:cBhvr>
                                      <p:to>
                                        <p:strVal val="visible"/>
                                      </p:to>
                                    </p:set>
                                    <p:anim calcmode="lin" valueType="num">
                                      <p:cBhvr additive="base">
                                        <p:cTn id="16" dur="1250" fill="hold"/>
                                        <p:tgtEl>
                                          <p:spTgt spid="5">
                                            <p:graphicEl>
                                              <a:dgm id="{A042857A-C8A1-4D84-9287-8D2E5DCF1518}"/>
                                            </p:graphicEl>
                                          </p:spTgt>
                                        </p:tgtEl>
                                        <p:attrNameLst>
                                          <p:attrName>ppt_x</p:attrName>
                                        </p:attrNameLst>
                                      </p:cBhvr>
                                      <p:tavLst>
                                        <p:tav tm="0">
                                          <p:val>
                                            <p:strVal val="1+#ppt_w/2"/>
                                          </p:val>
                                        </p:tav>
                                        <p:tav tm="100000">
                                          <p:val>
                                            <p:strVal val="#ppt_x"/>
                                          </p:val>
                                        </p:tav>
                                      </p:tavLst>
                                    </p:anim>
                                    <p:anim calcmode="lin" valueType="num">
                                      <p:cBhvr additive="base">
                                        <p:cTn id="17" dur="1250" fill="hold"/>
                                        <p:tgtEl>
                                          <p:spTgt spid="5">
                                            <p:graphicEl>
                                              <a:dgm id="{A042857A-C8A1-4D84-9287-8D2E5DCF1518}"/>
                                            </p:graphic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graphicEl>
                                              <a:dgm id="{0D03619C-D9CF-4E15-A77B-6D80197C9308}"/>
                                            </p:graphicEl>
                                          </p:spTgt>
                                        </p:tgtEl>
                                        <p:attrNameLst>
                                          <p:attrName>style.visibility</p:attrName>
                                        </p:attrNameLst>
                                      </p:cBhvr>
                                      <p:to>
                                        <p:strVal val="visible"/>
                                      </p:to>
                                    </p:set>
                                    <p:anim calcmode="lin" valueType="num">
                                      <p:cBhvr additive="base">
                                        <p:cTn id="20" dur="1250" fill="hold"/>
                                        <p:tgtEl>
                                          <p:spTgt spid="5">
                                            <p:graphicEl>
                                              <a:dgm id="{0D03619C-D9CF-4E15-A77B-6D80197C9308}"/>
                                            </p:graphicEl>
                                          </p:spTgt>
                                        </p:tgtEl>
                                        <p:attrNameLst>
                                          <p:attrName>ppt_x</p:attrName>
                                        </p:attrNameLst>
                                      </p:cBhvr>
                                      <p:tavLst>
                                        <p:tav tm="0">
                                          <p:val>
                                            <p:strVal val="1+#ppt_w/2"/>
                                          </p:val>
                                        </p:tav>
                                        <p:tav tm="100000">
                                          <p:val>
                                            <p:strVal val="#ppt_x"/>
                                          </p:val>
                                        </p:tav>
                                      </p:tavLst>
                                    </p:anim>
                                    <p:anim calcmode="lin" valueType="num">
                                      <p:cBhvr additive="base">
                                        <p:cTn id="21" dur="1250" fill="hold"/>
                                        <p:tgtEl>
                                          <p:spTgt spid="5">
                                            <p:graphicEl>
                                              <a:dgm id="{0D03619C-D9CF-4E15-A77B-6D80197C9308}"/>
                                            </p:graphicEl>
                                          </p:spTgt>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2" fill="hold" grpId="0" nodeType="afterEffect">
                                  <p:stCondLst>
                                    <p:cond delay="0"/>
                                  </p:stCondLst>
                                  <p:childTnLst>
                                    <p:set>
                                      <p:cBhvr>
                                        <p:cTn id="24" dur="1" fill="hold">
                                          <p:stCondLst>
                                            <p:cond delay="0"/>
                                          </p:stCondLst>
                                        </p:cTn>
                                        <p:tgtEl>
                                          <p:spTgt spid="5">
                                            <p:graphicEl>
                                              <a:dgm id="{3672D73B-28EB-4D29-9A8B-36F3B6F70077}"/>
                                            </p:graphicEl>
                                          </p:spTgt>
                                        </p:tgtEl>
                                        <p:attrNameLst>
                                          <p:attrName>style.visibility</p:attrName>
                                        </p:attrNameLst>
                                      </p:cBhvr>
                                      <p:to>
                                        <p:strVal val="visible"/>
                                      </p:to>
                                    </p:set>
                                    <p:anim calcmode="lin" valueType="num">
                                      <p:cBhvr additive="base">
                                        <p:cTn id="25" dur="1250" fill="hold"/>
                                        <p:tgtEl>
                                          <p:spTgt spid="5">
                                            <p:graphicEl>
                                              <a:dgm id="{3672D73B-28EB-4D29-9A8B-36F3B6F70077}"/>
                                            </p:graphicEl>
                                          </p:spTgt>
                                        </p:tgtEl>
                                        <p:attrNameLst>
                                          <p:attrName>ppt_x</p:attrName>
                                        </p:attrNameLst>
                                      </p:cBhvr>
                                      <p:tavLst>
                                        <p:tav tm="0">
                                          <p:val>
                                            <p:strVal val="1+#ppt_w/2"/>
                                          </p:val>
                                        </p:tav>
                                        <p:tav tm="100000">
                                          <p:val>
                                            <p:strVal val="#ppt_x"/>
                                          </p:val>
                                        </p:tav>
                                      </p:tavLst>
                                    </p:anim>
                                    <p:anim calcmode="lin" valueType="num">
                                      <p:cBhvr additive="base">
                                        <p:cTn id="26" dur="1250" fill="hold"/>
                                        <p:tgtEl>
                                          <p:spTgt spid="5">
                                            <p:graphicEl>
                                              <a:dgm id="{3672D73B-28EB-4D29-9A8B-36F3B6F70077}"/>
                                            </p:graphic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5">
                                            <p:graphicEl>
                                              <a:dgm id="{084A47FD-108A-4039-BC00-2318F1C964D0}"/>
                                            </p:graphicEl>
                                          </p:spTgt>
                                        </p:tgtEl>
                                        <p:attrNameLst>
                                          <p:attrName>style.visibility</p:attrName>
                                        </p:attrNameLst>
                                      </p:cBhvr>
                                      <p:to>
                                        <p:strVal val="visible"/>
                                      </p:to>
                                    </p:set>
                                    <p:anim calcmode="lin" valueType="num">
                                      <p:cBhvr additive="base">
                                        <p:cTn id="29" dur="1250" fill="hold"/>
                                        <p:tgtEl>
                                          <p:spTgt spid="5">
                                            <p:graphicEl>
                                              <a:dgm id="{084A47FD-108A-4039-BC00-2318F1C964D0}"/>
                                            </p:graphicEl>
                                          </p:spTgt>
                                        </p:tgtEl>
                                        <p:attrNameLst>
                                          <p:attrName>ppt_x</p:attrName>
                                        </p:attrNameLst>
                                      </p:cBhvr>
                                      <p:tavLst>
                                        <p:tav tm="0">
                                          <p:val>
                                            <p:strVal val="1+#ppt_w/2"/>
                                          </p:val>
                                        </p:tav>
                                        <p:tav tm="100000">
                                          <p:val>
                                            <p:strVal val="#ppt_x"/>
                                          </p:val>
                                        </p:tav>
                                      </p:tavLst>
                                    </p:anim>
                                    <p:anim calcmode="lin" valueType="num">
                                      <p:cBhvr additive="base">
                                        <p:cTn id="30" dur="1250" fill="hold"/>
                                        <p:tgtEl>
                                          <p:spTgt spid="5">
                                            <p:graphicEl>
                                              <a:dgm id="{084A47FD-108A-4039-BC00-2318F1C964D0}"/>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035E17-E7FE-D5E7-669E-06DCB1F5114B}"/>
              </a:ext>
            </a:extLst>
          </p:cNvPr>
          <p:cNvSpPr>
            <a:spLocks noGrp="1" noRot="1" noMove="1" noResize="1" noEditPoints="1" noAdjustHandles="1" noChangeArrowheads="1" noChangeShapeType="1"/>
          </p:cNvSpPr>
          <p:nvPr/>
        </p:nvSpPr>
        <p:spPr>
          <a:xfrm>
            <a:off x="108541" y="106990"/>
            <a:ext cx="11974918" cy="664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B25EBE6-72F2-8356-D83D-CF50A0FADCB4}"/>
              </a:ext>
            </a:extLst>
          </p:cNvPr>
          <p:cNvSpPr txBox="1">
            <a:spLocks noGrp="1" noRot="1" noMove="1" noResize="1" noEditPoints="1" noAdjustHandles="1" noChangeArrowheads="1" noChangeShapeType="1"/>
          </p:cNvSpPr>
          <p:nvPr/>
        </p:nvSpPr>
        <p:spPr>
          <a:xfrm>
            <a:off x="464234" y="597878"/>
            <a:ext cx="11254154" cy="1146516"/>
          </a:xfrm>
          <a:prstGeom prst="rect">
            <a:avLst/>
          </a:prstGeom>
          <a:solidFill>
            <a:srgbClr val="00CC00"/>
          </a:solidFill>
        </p:spPr>
        <p:txBody>
          <a:bodyPr wrap="square" rtlCol="0">
            <a:spAutoFit/>
          </a:bodyPr>
          <a:lstStyle/>
          <a:p>
            <a:endParaRPr lang="en-US" dirty="0"/>
          </a:p>
        </p:txBody>
      </p:sp>
      <p:sp>
        <p:nvSpPr>
          <p:cNvPr id="5" name="Title 1">
            <a:extLst>
              <a:ext uri="{FF2B5EF4-FFF2-40B4-BE49-F238E27FC236}">
                <a16:creationId xmlns:a16="http://schemas.microsoft.com/office/drawing/2014/main" id="{1FEC25CB-24F2-2C9F-F063-FD9B7D730661}"/>
              </a:ext>
            </a:extLst>
          </p:cNvPr>
          <p:cNvSpPr txBox="1">
            <a:spLocks noGrp="1" noRot="1" noMove="1" noResize="1" noEditPoints="1" noAdjustHandles="1" noChangeArrowheads="1" noChangeShapeType="1"/>
          </p:cNvSpPr>
          <p:nvPr/>
        </p:nvSpPr>
        <p:spPr>
          <a:xfrm>
            <a:off x="764278" y="597879"/>
            <a:ext cx="10654066" cy="1240446"/>
          </a:xfrm>
          <a:prstGeom prst="rect">
            <a:avLst/>
          </a:prstGeom>
          <a:solidFill>
            <a:srgbClr val="297DC1"/>
          </a:solidFill>
          <a:ln>
            <a:solidFill>
              <a:sysClr val="window" lastClr="FFFFFF"/>
            </a:solidFill>
          </a:ln>
        </p:spPr>
        <p:txBody>
          <a:bodyPr vert="horz" lIns="91440" tIns="0" rIns="91440" bIns="45720" rtlCol="0" anchor="ctr" anchorCtr="1">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dirty="0">
                <a:solidFill>
                  <a:sysClr val="window" lastClr="FFFFFF"/>
                </a:solidFill>
                <a:latin typeface="FranklinGothicURWDem"/>
              </a:rPr>
              <a:t>Past </a:t>
            </a:r>
            <a:r>
              <a:rPr lang="en-US" sz="4400" dirty="0" err="1">
                <a:solidFill>
                  <a:sysClr val="window" lastClr="FFFFFF"/>
                </a:solidFill>
                <a:latin typeface="FranklinGothicURWDem"/>
              </a:rPr>
              <a:t>mrdr</a:t>
            </a:r>
            <a:r>
              <a:rPr lang="en-US" sz="4400" dirty="0">
                <a:solidFill>
                  <a:sysClr val="window" lastClr="FFFFFF"/>
                </a:solidFill>
                <a:latin typeface="FranklinGothicURWDem"/>
              </a:rPr>
              <a:t> trends:</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200" b="0" i="0" u="none" strike="noStrike" kern="1200" cap="all" spc="0" normalizeH="0" baseline="0" noProof="0" dirty="0">
                <a:ln>
                  <a:noFill/>
                </a:ln>
                <a:solidFill>
                  <a:sysClr val="window" lastClr="FFFFFF"/>
                </a:solidFill>
                <a:effectLst/>
                <a:uLnTx/>
                <a:uFillTx/>
                <a:latin typeface="FranklinGothicURWDem"/>
              </a:rPr>
              <a:t>Commonly Occurring</a:t>
            </a:r>
            <a:r>
              <a:rPr kumimoji="0" lang="en-US" sz="2200" b="0" i="0" u="none" strike="noStrike" kern="1200" cap="all" spc="0" normalizeH="0" noProof="0" dirty="0">
                <a:ln>
                  <a:noFill/>
                </a:ln>
                <a:solidFill>
                  <a:sysClr val="window" lastClr="FFFFFF"/>
                </a:solidFill>
                <a:effectLst/>
                <a:uLnTx/>
                <a:uFillTx/>
                <a:latin typeface="FranklinGothicURWDem"/>
              </a:rPr>
              <a:t> Missing Documents</a:t>
            </a:r>
            <a:endParaRPr kumimoji="0" lang="en-US" sz="2200" b="0" i="0" u="none" strike="noStrike" kern="1200" cap="all" spc="0" normalizeH="0" baseline="0" noProof="0" dirty="0">
              <a:ln>
                <a:noFill/>
              </a:ln>
              <a:solidFill>
                <a:sysClr val="window" lastClr="FFFFFF"/>
              </a:solidFill>
              <a:effectLst/>
              <a:uLnTx/>
              <a:uFillTx/>
              <a:latin typeface="FranklinGothicURWDem"/>
            </a:endParaRPr>
          </a:p>
        </p:txBody>
      </p:sp>
      <p:sp>
        <p:nvSpPr>
          <p:cNvPr id="8" name="Content Placeholder 19">
            <a:extLst>
              <a:ext uri="{FF2B5EF4-FFF2-40B4-BE49-F238E27FC236}">
                <a16:creationId xmlns:a16="http://schemas.microsoft.com/office/drawing/2014/main" id="{612C3DE5-78A5-981F-7115-62E8107B9664}"/>
              </a:ext>
            </a:extLst>
          </p:cNvPr>
          <p:cNvSpPr txBox="1">
            <a:spLocks noGrp="1" noRot="1" noMove="1" noResize="1" noEditPoints="1" noAdjustHandles="1" noChangeArrowheads="1" noChangeShapeType="1"/>
          </p:cNvSpPr>
          <p:nvPr/>
        </p:nvSpPr>
        <p:spPr>
          <a:xfrm>
            <a:off x="1288153" y="2438612"/>
            <a:ext cx="10056121" cy="3821510"/>
          </a:xfrm>
          <a:prstGeom prst="rect">
            <a:avLst/>
          </a:prstGeom>
          <a:solidFill>
            <a:schemeClr val="bg1"/>
          </a:solidFill>
        </p:spPr>
        <p:txBody>
          <a:bodyPr vert="horz" lIns="91440" tIns="45720" rIns="91440" bIns="45720" rtlCol="0">
            <a:normAutofit/>
          </a:bodyPr>
          <a:lst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2820" lvl="2" indent="-342900">
              <a:lnSpc>
                <a:spcPct val="90000"/>
              </a:lnSpc>
              <a:buClr>
                <a:srgbClr val="297DC1"/>
              </a:buClr>
              <a:buFont typeface="Wingdings" panose="05000000000000000000" pitchFamily="2" charset="2"/>
              <a:buChar char="q"/>
            </a:pPr>
            <a:r>
              <a:rPr lang="en-US" sz="2200" dirty="0">
                <a:solidFill>
                  <a:schemeClr val="tx1"/>
                </a:solidFill>
                <a:latin typeface="FranklinGothicURWDem"/>
              </a:rPr>
              <a:t>HIPPA Notice of Privacy Practices</a:t>
            </a:r>
          </a:p>
          <a:p>
            <a:pPr marL="972820" lvl="2" indent="-342900">
              <a:lnSpc>
                <a:spcPct val="90000"/>
              </a:lnSpc>
              <a:buClr>
                <a:srgbClr val="297DC1"/>
              </a:buClr>
              <a:buFont typeface="Wingdings" panose="05000000000000000000" pitchFamily="2" charset="2"/>
              <a:buChar char="q"/>
            </a:pPr>
            <a:r>
              <a:rPr lang="en-US" sz="2200" dirty="0">
                <a:solidFill>
                  <a:schemeClr val="tx1"/>
                </a:solidFill>
                <a:latin typeface="FranklinGothicURWDem"/>
              </a:rPr>
              <a:t>Authorization for Consent to Release of Information (ROI)</a:t>
            </a:r>
          </a:p>
          <a:p>
            <a:pPr marL="972820" lvl="2" indent="-342900">
              <a:lnSpc>
                <a:spcPct val="90000"/>
              </a:lnSpc>
              <a:buClr>
                <a:srgbClr val="297DC1"/>
              </a:buClr>
              <a:buFont typeface="Wingdings" panose="05000000000000000000" pitchFamily="2" charset="2"/>
              <a:buChar char="q"/>
            </a:pPr>
            <a:r>
              <a:rPr lang="en-US" sz="2200" dirty="0">
                <a:solidFill>
                  <a:schemeClr val="tx1"/>
                </a:solidFill>
                <a:latin typeface="FranklinGothicURWDem"/>
              </a:rPr>
              <a:t>Consent for Treatment</a:t>
            </a:r>
          </a:p>
          <a:p>
            <a:pPr marL="972820" lvl="2" indent="-342900">
              <a:lnSpc>
                <a:spcPct val="90000"/>
              </a:lnSpc>
              <a:buClr>
                <a:srgbClr val="297DC1"/>
              </a:buClr>
              <a:buFont typeface="Wingdings" panose="05000000000000000000" pitchFamily="2" charset="2"/>
              <a:buChar char="q"/>
            </a:pPr>
            <a:r>
              <a:rPr lang="en-US" sz="2200" dirty="0">
                <a:solidFill>
                  <a:schemeClr val="tx1"/>
                </a:solidFill>
                <a:latin typeface="FranklinGothicURWDem"/>
              </a:rPr>
              <a:t>Guardianship and Emergency Contact Information</a:t>
            </a:r>
          </a:p>
          <a:p>
            <a:pPr marL="972820" lvl="2" indent="-342900">
              <a:lnSpc>
                <a:spcPct val="90000"/>
              </a:lnSpc>
              <a:buClr>
                <a:srgbClr val="297DC1"/>
              </a:buClr>
              <a:buFont typeface="Wingdings" panose="05000000000000000000" pitchFamily="2" charset="2"/>
              <a:buChar char="q"/>
            </a:pPr>
            <a:r>
              <a:rPr lang="en-US" sz="2200" dirty="0">
                <a:solidFill>
                  <a:schemeClr val="tx1"/>
                </a:solidFill>
                <a:latin typeface="FranklinGothicURWDem"/>
              </a:rPr>
              <a:t>Notice of Advance Directives (Members 18 years of age and older)</a:t>
            </a:r>
          </a:p>
          <a:p>
            <a:pPr marL="972820" lvl="2" indent="-342900">
              <a:lnSpc>
                <a:spcPct val="90000"/>
              </a:lnSpc>
              <a:buClr>
                <a:srgbClr val="297DC1"/>
              </a:buClr>
              <a:buFont typeface="Wingdings" panose="05000000000000000000" pitchFamily="2" charset="2"/>
              <a:buChar char="q"/>
            </a:pPr>
            <a:r>
              <a:rPr lang="en-US" sz="2200" dirty="0">
                <a:solidFill>
                  <a:schemeClr val="tx1"/>
                </a:solidFill>
                <a:latin typeface="FranklinGothicURWDem"/>
              </a:rPr>
              <a:t>Early and Periodic Screening, Diagnostic and Treatment (EPSDT) Annual Appointment (Members 21 years of age and younger)</a:t>
            </a:r>
          </a:p>
          <a:p>
            <a:pPr marL="972820" lvl="2" indent="-342900">
              <a:lnSpc>
                <a:spcPct val="90000"/>
              </a:lnSpc>
              <a:buClr>
                <a:srgbClr val="297DC1"/>
              </a:buClr>
              <a:buFont typeface="Wingdings" panose="05000000000000000000" pitchFamily="2" charset="2"/>
              <a:buChar char="q"/>
            </a:pPr>
            <a:r>
              <a:rPr lang="en-US" sz="2200" dirty="0">
                <a:solidFill>
                  <a:schemeClr val="tx1"/>
                </a:solidFill>
                <a:latin typeface="FranklinGothicURWDem"/>
              </a:rPr>
              <a:t>Substance Use and Abuse Assessment (Members 10 years of age or older)</a:t>
            </a:r>
          </a:p>
          <a:p>
            <a:pPr marL="972820" lvl="2" indent="-342900">
              <a:lnSpc>
                <a:spcPct val="90000"/>
              </a:lnSpc>
              <a:buClr>
                <a:srgbClr val="297DC1"/>
              </a:buClr>
              <a:buFont typeface="Wingdings" panose="05000000000000000000" pitchFamily="2" charset="2"/>
              <a:buChar char="q"/>
            </a:pPr>
            <a:r>
              <a:rPr lang="en-US" sz="2200" dirty="0">
                <a:solidFill>
                  <a:schemeClr val="tx1"/>
                </a:solidFill>
                <a:latin typeface="FranklinGothicURWDem"/>
              </a:rPr>
              <a:t>Immunization Records</a:t>
            </a:r>
          </a:p>
          <a:p>
            <a:pPr marL="972820" lvl="2" indent="-342900">
              <a:lnSpc>
                <a:spcPct val="90000"/>
              </a:lnSpc>
              <a:buClr>
                <a:srgbClr val="297DC1"/>
              </a:buClr>
              <a:buFont typeface="Wingdings" panose="05000000000000000000" pitchFamily="2" charset="2"/>
              <a:buChar char="q"/>
            </a:pPr>
            <a:r>
              <a:rPr lang="en-US" sz="2200" dirty="0">
                <a:solidFill>
                  <a:schemeClr val="tx1"/>
                </a:solidFill>
                <a:latin typeface="FranklinGothicURWDem"/>
              </a:rPr>
              <a:t>Referral/Consultation Follow-up Information</a:t>
            </a:r>
          </a:p>
          <a:p>
            <a:pPr marL="629920" lvl="2" indent="0">
              <a:lnSpc>
                <a:spcPct val="90000"/>
              </a:lnSpc>
              <a:buNone/>
            </a:pPr>
            <a:endParaRPr lang="en-US" sz="1600" dirty="0">
              <a:solidFill>
                <a:srgbClr val="FFFFFF"/>
              </a:solidFill>
            </a:endParaRPr>
          </a:p>
        </p:txBody>
      </p:sp>
      <p:sp>
        <p:nvSpPr>
          <p:cNvPr id="9" name="Slide Number Placeholder 8">
            <a:extLst>
              <a:ext uri="{FF2B5EF4-FFF2-40B4-BE49-F238E27FC236}">
                <a16:creationId xmlns:a16="http://schemas.microsoft.com/office/drawing/2014/main" id="{29CC2FA1-8E51-28C6-D8DF-34C85A652049}"/>
              </a:ext>
            </a:extLst>
          </p:cNvPr>
          <p:cNvSpPr>
            <a:spLocks noGrp="1" noRot="1" noMove="1" noResize="1" noEditPoints="1" noAdjustHandles="1" noChangeArrowheads="1" noChangeShapeType="1"/>
          </p:cNvSpPr>
          <p:nvPr>
            <p:ph type="sldNum" sz="quarter" idx="12"/>
          </p:nvPr>
        </p:nvSpPr>
        <p:spPr/>
        <p:txBody>
          <a:bodyPr/>
          <a:lstStyle/>
          <a:p>
            <a:fld id="{28844951-7827-47D4-8276-7DDE1FA7D85A}" type="slidenum">
              <a:rPr lang="en-US" smtClean="0">
                <a:solidFill>
                  <a:schemeClr val="tx1"/>
                </a:solidFill>
                <a:latin typeface="FranklinGothicURWDem"/>
              </a:rPr>
              <a:t>7</a:t>
            </a:fld>
            <a:endParaRPr lang="en-US" dirty="0">
              <a:solidFill>
                <a:schemeClr val="tx1"/>
              </a:solidFill>
              <a:latin typeface="FranklinGothicURWDem"/>
            </a:endParaRPr>
          </a:p>
        </p:txBody>
      </p:sp>
    </p:spTree>
    <p:extLst>
      <p:ext uri="{BB962C8B-B14F-4D97-AF65-F5344CB8AC3E}">
        <p14:creationId xmlns:p14="http://schemas.microsoft.com/office/powerpoint/2010/main" val="35967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035E17-E7FE-D5E7-669E-06DCB1F5114B}"/>
              </a:ext>
            </a:extLst>
          </p:cNvPr>
          <p:cNvSpPr>
            <a:spLocks noGrp="1" noRot="1" noMove="1" noResize="1" noEditPoints="1" noAdjustHandles="1" noChangeArrowheads="1" noChangeShapeType="1"/>
          </p:cNvSpPr>
          <p:nvPr/>
        </p:nvSpPr>
        <p:spPr>
          <a:xfrm>
            <a:off x="108541" y="106990"/>
            <a:ext cx="11974918" cy="664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stethoscope on a piece of paper&#10;&#10;Description automatically generated with medium confidence">
            <a:extLst>
              <a:ext uri="{FF2B5EF4-FFF2-40B4-BE49-F238E27FC236}">
                <a16:creationId xmlns:a16="http://schemas.microsoft.com/office/drawing/2014/main" id="{CDFB8416-88FD-7946-4E8D-0F238CE5FA9B}"/>
              </a:ext>
            </a:extLst>
          </p:cNvPr>
          <p:cNvPicPr>
            <a:picLocks noGrp="1" noRot="1" noChangeAspect="1" noMove="1" noResize="1" noEditPoints="1" noAdjustHandles="1" noChangeArrowheads="1" noChangeShapeType="1" noCrop="1"/>
          </p:cNvPicPr>
          <p:nvPr/>
        </p:nvPicPr>
        <p:blipFill rotWithShape="1">
          <a:blip r:embed="rId2" cstate="email">
            <a:alphaModFix amt="20000"/>
            <a:extLst>
              <a:ext uri="{28A0092B-C50C-407E-A947-70E740481C1C}">
                <a14:useLocalDpi xmlns:a14="http://schemas.microsoft.com/office/drawing/2010/main"/>
              </a:ext>
            </a:extLst>
          </a:blip>
          <a:srcRect l="-1" r="1018" b="1830"/>
          <a:stretch/>
        </p:blipFill>
        <p:spPr>
          <a:xfrm>
            <a:off x="108541" y="106990"/>
            <a:ext cx="11974919" cy="6647688"/>
          </a:xfrm>
          <a:prstGeom prst="rect">
            <a:avLst/>
          </a:prstGeom>
          <a:solidFill>
            <a:srgbClr val="FFFFFF">
              <a:shade val="85000"/>
            </a:srgbClr>
          </a:solidFill>
          <a:ln w="190500" cap="rnd">
            <a:noFill/>
          </a:ln>
          <a:effectLst>
            <a:outerShdw blurRad="50000" algn="tl" rotWithShape="0">
              <a:srgbClr val="000000">
                <a:alpha val="41000"/>
              </a:srgbClr>
            </a:outerShdw>
          </a:effectLst>
        </p:spPr>
      </p:pic>
      <p:sp>
        <p:nvSpPr>
          <p:cNvPr id="3" name="TextBox 2">
            <a:extLst>
              <a:ext uri="{FF2B5EF4-FFF2-40B4-BE49-F238E27FC236}">
                <a16:creationId xmlns:a16="http://schemas.microsoft.com/office/drawing/2014/main" id="{2C1DA42B-CFE7-CE94-8DE0-72CAD6CD34B0}"/>
              </a:ext>
            </a:extLst>
          </p:cNvPr>
          <p:cNvSpPr txBox="1">
            <a:spLocks noGrp="1" noRot="1" noMove="1" noResize="1" noEditPoints="1" noAdjustHandles="1" noChangeArrowheads="1" noChangeShapeType="1"/>
          </p:cNvSpPr>
          <p:nvPr/>
        </p:nvSpPr>
        <p:spPr>
          <a:xfrm>
            <a:off x="923260" y="822473"/>
            <a:ext cx="10345479" cy="4770537"/>
          </a:xfrm>
          <a:prstGeom prst="rect">
            <a:avLst/>
          </a:prstGeom>
          <a:noFill/>
        </p:spPr>
        <p:txBody>
          <a:bodyPr wrap="square" rtlCol="0">
            <a:spAutoFit/>
          </a:bodyPr>
          <a:lstStyle/>
          <a:p>
            <a:endParaRPr lang="en-US" sz="2200" b="1" dirty="0">
              <a:latin typeface="FranklinGothicURWDem"/>
            </a:endParaRPr>
          </a:p>
          <a:p>
            <a:pPr algn="ctr"/>
            <a:r>
              <a:rPr lang="en-US" sz="4400" b="1" dirty="0">
                <a:latin typeface="FranklinGothicURWDem"/>
              </a:rPr>
              <a:t>SUMMARY</a:t>
            </a:r>
          </a:p>
          <a:p>
            <a:pPr algn="ctr"/>
            <a:endParaRPr lang="en-US" sz="2200" b="1" dirty="0">
              <a:latin typeface="FranklinGothicURWDem"/>
            </a:endParaRPr>
          </a:p>
          <a:p>
            <a:endParaRPr lang="en-US" sz="2200" b="1" dirty="0">
              <a:latin typeface="FranklinGothicURWDem"/>
            </a:endParaRPr>
          </a:p>
          <a:p>
            <a:r>
              <a:rPr lang="en-US" sz="2200" b="1" dirty="0">
                <a:latin typeface="FranklinGothicURWDem"/>
              </a:rPr>
              <a:t>Medical Record Documentation communicates the what, why, and how of clinical care delivered to members. Consistent, current, and complete documentation in the medical record is an essential component of quality patient care. </a:t>
            </a:r>
          </a:p>
          <a:p>
            <a:endParaRPr lang="en-US" sz="2200" b="1" dirty="0">
              <a:latin typeface="FranklinGothicURWDem"/>
            </a:endParaRPr>
          </a:p>
          <a:p>
            <a:r>
              <a:rPr lang="en-US" sz="2200" b="1" dirty="0">
                <a:latin typeface="FranklinGothicURWDem"/>
              </a:rPr>
              <a:t>MRDR facilitates the identification of deficient areas in the recordkeeping practices of healthcare providers. This offers an opportunity for providers to improve those areas of documentation, which helps improve the quality of care and treatment outcomes of Empower members.</a:t>
            </a:r>
          </a:p>
          <a:p>
            <a:endParaRPr lang="en-US" dirty="0"/>
          </a:p>
        </p:txBody>
      </p:sp>
      <p:sp>
        <p:nvSpPr>
          <p:cNvPr id="5" name="Slide Number Placeholder 4">
            <a:extLst>
              <a:ext uri="{FF2B5EF4-FFF2-40B4-BE49-F238E27FC236}">
                <a16:creationId xmlns:a16="http://schemas.microsoft.com/office/drawing/2014/main" id="{C439784C-3070-6716-45BC-9A98D0BDEAB3}"/>
              </a:ext>
            </a:extLst>
          </p:cNvPr>
          <p:cNvSpPr>
            <a:spLocks noGrp="1" noRot="1" noMove="1" noResize="1" noEditPoints="1" noAdjustHandles="1" noChangeArrowheads="1" noChangeShapeType="1"/>
          </p:cNvSpPr>
          <p:nvPr>
            <p:ph type="sldNum" sz="quarter" idx="12"/>
          </p:nvPr>
        </p:nvSpPr>
        <p:spPr/>
        <p:txBody>
          <a:bodyPr/>
          <a:lstStyle/>
          <a:p>
            <a:fld id="{28844951-7827-47D4-8276-7DDE1FA7D85A}" type="slidenum">
              <a:rPr lang="en-US" smtClean="0">
                <a:solidFill>
                  <a:schemeClr val="tx1"/>
                </a:solidFill>
                <a:latin typeface="FranklinGothicURWDem"/>
              </a:rPr>
              <a:t>8</a:t>
            </a:fld>
            <a:endParaRPr lang="en-US" dirty="0">
              <a:solidFill>
                <a:schemeClr val="tx1"/>
              </a:solidFill>
              <a:latin typeface="FranklinGothicURWDem"/>
            </a:endParaRPr>
          </a:p>
        </p:txBody>
      </p:sp>
    </p:spTree>
    <p:extLst>
      <p:ext uri="{BB962C8B-B14F-4D97-AF65-F5344CB8AC3E}">
        <p14:creationId xmlns:p14="http://schemas.microsoft.com/office/powerpoint/2010/main" val="39690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A4CCE9-1BD7-7F23-09CF-8D798E9F6DB4}"/>
              </a:ext>
            </a:extLst>
          </p:cNvPr>
          <p:cNvSpPr>
            <a:spLocks noGrp="1" noRot="1" noMove="1" noResize="1" noEditPoints="1" noAdjustHandles="1" noChangeArrowheads="1" noChangeShapeType="1"/>
          </p:cNvSpPr>
          <p:nvPr/>
        </p:nvSpPr>
        <p:spPr>
          <a:xfrm>
            <a:off x="123102" y="86360"/>
            <a:ext cx="11945795" cy="668528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3CC33"/>
              </a:solidFill>
            </a:endParaRPr>
          </a:p>
          <a:p>
            <a:pPr algn="ctr"/>
            <a:endParaRPr lang="en-US" dirty="0">
              <a:solidFill>
                <a:srgbClr val="33CC33"/>
              </a:solidFill>
              <a:latin typeface="Garamond" panose="02020404030301010803" pitchFamily="18" charset="0"/>
            </a:endParaRPr>
          </a:p>
          <a:p>
            <a:pPr algn="ctr"/>
            <a:endParaRPr lang="en-US" dirty="0">
              <a:solidFill>
                <a:srgbClr val="33CC33"/>
              </a:solidFill>
            </a:endParaRPr>
          </a:p>
          <a:p>
            <a:pPr algn="ctr"/>
            <a:endParaRPr lang="en-US" dirty="0">
              <a:solidFill>
                <a:srgbClr val="33CC33"/>
              </a:solidFill>
            </a:endParaRPr>
          </a:p>
          <a:p>
            <a:pPr algn="ctr"/>
            <a:endParaRPr lang="en-US" sz="2400" dirty="0">
              <a:solidFill>
                <a:srgbClr val="33CC33"/>
              </a:solidFill>
              <a:latin typeface="Garamond" panose="02020404030301010803" pitchFamily="18" charset="0"/>
            </a:endParaRPr>
          </a:p>
        </p:txBody>
      </p:sp>
      <p:pic>
        <p:nvPicPr>
          <p:cNvPr id="6" name="Picture 5" descr="Logo&#10;&#10;Description automatically generated">
            <a:extLst>
              <a:ext uri="{FF2B5EF4-FFF2-40B4-BE49-F238E27FC236}">
                <a16:creationId xmlns:a16="http://schemas.microsoft.com/office/drawing/2014/main" id="{6237FC00-AE40-3806-A6FC-780BE7C3F30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94051" y="5477067"/>
            <a:ext cx="4603898" cy="1380933"/>
          </a:xfrm>
          <a:prstGeom prst="rect">
            <a:avLst/>
          </a:prstGeom>
        </p:spPr>
      </p:pic>
      <p:sp>
        <p:nvSpPr>
          <p:cNvPr id="5" name="TextBox 4">
            <a:extLst>
              <a:ext uri="{FF2B5EF4-FFF2-40B4-BE49-F238E27FC236}">
                <a16:creationId xmlns:a16="http://schemas.microsoft.com/office/drawing/2014/main" id="{338251FC-B285-4F3D-B790-126253C7F022}"/>
              </a:ext>
            </a:extLst>
          </p:cNvPr>
          <p:cNvSpPr txBox="1">
            <a:spLocks noGrp="1" noRot="1" noMove="1" noResize="1" noEditPoints="1" noAdjustHandles="1" noChangeArrowheads="1" noChangeShapeType="1"/>
          </p:cNvSpPr>
          <p:nvPr/>
        </p:nvSpPr>
        <p:spPr>
          <a:xfrm>
            <a:off x="3794051" y="4203712"/>
            <a:ext cx="4603898" cy="1477328"/>
          </a:xfrm>
          <a:prstGeom prst="rect">
            <a:avLst/>
          </a:prstGeom>
          <a:noFill/>
        </p:spPr>
        <p:txBody>
          <a:bodyPr wrap="square" rtlCol="0">
            <a:spAutoFit/>
          </a:bodyPr>
          <a:lstStyle/>
          <a:p>
            <a:pPr algn="ctr"/>
            <a:r>
              <a:rPr lang="en-US" sz="2400" dirty="0">
                <a:solidFill>
                  <a:srgbClr val="33CC33"/>
                </a:solidFill>
                <a:latin typeface="Garamond" panose="02020404030301010803" pitchFamily="18" charset="0"/>
              </a:rPr>
              <a:t>getempowerhealth.com</a:t>
            </a:r>
          </a:p>
          <a:p>
            <a:pPr algn="ctr"/>
            <a:r>
              <a:rPr lang="en-US" sz="2400" dirty="0">
                <a:solidFill>
                  <a:srgbClr val="33CC33"/>
                </a:solidFill>
                <a:latin typeface="Garamond" panose="02020404030301010803" pitchFamily="18" charset="0"/>
              </a:rPr>
              <a:t>1401 W. Capitol Ave., Suite 430,</a:t>
            </a:r>
          </a:p>
          <a:p>
            <a:pPr algn="ctr"/>
            <a:r>
              <a:rPr lang="en-US" sz="2400" dirty="0">
                <a:solidFill>
                  <a:srgbClr val="33CC33"/>
                </a:solidFill>
                <a:latin typeface="Garamond" panose="02020404030301010803" pitchFamily="18" charset="0"/>
              </a:rPr>
              <a:t>Little Rock, AR 72201</a:t>
            </a:r>
          </a:p>
          <a:p>
            <a:endParaRPr lang="en-US" dirty="0"/>
          </a:p>
        </p:txBody>
      </p:sp>
      <p:sp>
        <p:nvSpPr>
          <p:cNvPr id="7" name="TextBox 6">
            <a:extLst>
              <a:ext uri="{FF2B5EF4-FFF2-40B4-BE49-F238E27FC236}">
                <a16:creationId xmlns:a16="http://schemas.microsoft.com/office/drawing/2014/main" id="{A8F01176-22A6-DD12-E5D9-C1BFEBFBF5FB}"/>
              </a:ext>
            </a:extLst>
          </p:cNvPr>
          <p:cNvSpPr txBox="1">
            <a:spLocks noGrp="1" noRot="1" noMove="1" noResize="1" noEditPoints="1" noAdjustHandles="1" noChangeArrowheads="1" noChangeShapeType="1"/>
          </p:cNvSpPr>
          <p:nvPr/>
        </p:nvSpPr>
        <p:spPr>
          <a:xfrm>
            <a:off x="1219200" y="1540645"/>
            <a:ext cx="10696575" cy="2874761"/>
          </a:xfrm>
          <a:prstGeom prst="rect">
            <a:avLst/>
          </a:prstGeom>
          <a:noFill/>
        </p:spPr>
        <p:txBody>
          <a:bodyPr wrap="square" lIns="91440" tIns="45720" rIns="91440" bIns="45720" numCol="2" rtlCol="0" anchor="t">
            <a:spAutoFit/>
          </a:bodyPr>
          <a:lstStyle/>
          <a:p>
            <a:pPr marL="285750" indent="-285750">
              <a:buFont typeface="Wingdings" panose="05000000000000000000" pitchFamily="2" charset="2"/>
              <a:buChar char="v"/>
            </a:pPr>
            <a:r>
              <a:rPr lang="en-US" sz="2200" dirty="0">
                <a:solidFill>
                  <a:prstClr val="black"/>
                </a:solidFill>
                <a:latin typeface="Garamond"/>
              </a:rPr>
              <a:t>Sylvia A. Sherrill, RN, MSN</a:t>
            </a:r>
            <a:endParaRPr lang="en-US" sz="2200" dirty="0">
              <a:solidFill>
                <a:prstClr val="black"/>
              </a:solidFill>
              <a:latin typeface="Gill Sans MT" panose="020B0502020104020203"/>
            </a:endParaRPr>
          </a:p>
          <a:p>
            <a:pPr marL="285750" lvl="1">
              <a:spcAft>
                <a:spcPts val="1000"/>
              </a:spcAft>
            </a:pPr>
            <a:r>
              <a:rPr lang="en-US" sz="2200" dirty="0">
                <a:solidFill>
                  <a:prstClr val="black"/>
                </a:solidFill>
                <a:latin typeface="Garamond"/>
              </a:rPr>
              <a:t>VP Health Services and Quality Management</a:t>
            </a:r>
          </a:p>
          <a:p>
            <a:pPr marL="285750" indent="-285750">
              <a:buFont typeface="Wingdings" panose="05000000000000000000" pitchFamily="2" charset="2"/>
              <a:buChar char="v"/>
            </a:pPr>
            <a:r>
              <a:rPr lang="en-US" sz="2200" dirty="0">
                <a:solidFill>
                  <a:prstClr val="black"/>
                </a:solidFill>
                <a:latin typeface="Garamond"/>
              </a:rPr>
              <a:t>Brigham Gibson-Oliver, MBA</a:t>
            </a:r>
          </a:p>
          <a:p>
            <a:pPr marL="285750" lvl="1">
              <a:spcAft>
                <a:spcPts val="1000"/>
              </a:spcAft>
            </a:pPr>
            <a:r>
              <a:rPr lang="en-US" sz="2200" dirty="0">
                <a:solidFill>
                  <a:prstClr val="black"/>
                </a:solidFill>
                <a:latin typeface="Garamond"/>
              </a:rPr>
              <a:t>Quality Improvement Project Manager</a:t>
            </a:r>
          </a:p>
          <a:p>
            <a:pPr marL="285750" indent="-285750">
              <a:buFont typeface="Wingdings" panose="05000000000000000000" pitchFamily="2" charset="2"/>
              <a:buChar char="v"/>
            </a:pPr>
            <a:r>
              <a:rPr lang="en-US" sz="2200" dirty="0">
                <a:solidFill>
                  <a:prstClr val="black"/>
                </a:solidFill>
                <a:latin typeface="Garamond"/>
              </a:rPr>
              <a:t>Jennifer Garrison</a:t>
            </a:r>
          </a:p>
          <a:p>
            <a:pPr marL="283210" lvl="1">
              <a:spcAft>
                <a:spcPts val="1000"/>
              </a:spcAft>
            </a:pPr>
            <a:r>
              <a:rPr lang="en-US" sz="2200" dirty="0">
                <a:solidFill>
                  <a:prstClr val="black"/>
                </a:solidFill>
                <a:latin typeface="Garamond"/>
              </a:rPr>
              <a:t>Quality Improvement Senior Analyst</a:t>
            </a:r>
          </a:p>
          <a:p>
            <a:pPr marL="283210" lvl="1">
              <a:spcAft>
                <a:spcPts val="1000"/>
              </a:spcAft>
            </a:pPr>
            <a:endParaRPr lang="en-US" sz="2200" dirty="0">
              <a:solidFill>
                <a:prstClr val="black"/>
              </a:solidFill>
              <a:latin typeface="Garamond"/>
            </a:endParaRPr>
          </a:p>
          <a:p>
            <a:pPr marL="285750" indent="-285750">
              <a:buFont typeface="Wingdings,Sans-Serif"/>
              <a:buChar char="v"/>
            </a:pPr>
            <a:r>
              <a:rPr lang="en-US" sz="2200" dirty="0">
                <a:solidFill>
                  <a:prstClr val="black"/>
                </a:solidFill>
                <a:latin typeface="Garamond"/>
              </a:rPr>
              <a:t>Rea Goyne, RN, BSN</a:t>
            </a:r>
            <a:endParaRPr lang="en-US" sz="2200" dirty="0">
              <a:solidFill>
                <a:prstClr val="black"/>
              </a:solidFill>
              <a:latin typeface="Garamond"/>
              <a:ea typeface="+mn-lt"/>
              <a:cs typeface="+mn-lt"/>
            </a:endParaRPr>
          </a:p>
          <a:p>
            <a:pPr marL="285750" lvl="1">
              <a:spcAft>
                <a:spcPts val="1000"/>
              </a:spcAft>
            </a:pPr>
            <a:r>
              <a:rPr lang="en-US" sz="2200" dirty="0">
                <a:solidFill>
                  <a:prstClr val="black"/>
                </a:solidFill>
                <a:latin typeface="Garamond"/>
              </a:rPr>
              <a:t>Quality Improvement Nurse Manager</a:t>
            </a:r>
          </a:p>
          <a:p>
            <a:pPr marL="285750" indent="-285750">
              <a:buFont typeface="Wingdings"/>
              <a:buChar char="v"/>
            </a:pPr>
            <a:r>
              <a:rPr lang="en-US" sz="2200" dirty="0">
                <a:solidFill>
                  <a:prstClr val="black"/>
                </a:solidFill>
                <a:latin typeface="Garamond"/>
              </a:rPr>
              <a:t>Aimee Robertson, RN, BSN</a:t>
            </a:r>
          </a:p>
          <a:p>
            <a:pPr marL="285750" lvl="1">
              <a:spcAft>
                <a:spcPts val="1000"/>
              </a:spcAft>
            </a:pPr>
            <a:r>
              <a:rPr lang="en-US" sz="2200" dirty="0">
                <a:solidFill>
                  <a:prstClr val="black"/>
                </a:solidFill>
                <a:latin typeface="Garamond"/>
              </a:rPr>
              <a:t>Medical Records Coordinator</a:t>
            </a:r>
            <a:endParaRPr lang="en-US" sz="2200" dirty="0">
              <a:solidFill>
                <a:prstClr val="black"/>
              </a:solidFill>
              <a:latin typeface="Gill Sans MT" panose="020B0502020104020203"/>
            </a:endParaRPr>
          </a:p>
          <a:p>
            <a:pPr marL="285750" indent="-285750">
              <a:buFont typeface="Wingdings"/>
              <a:buChar char="v"/>
            </a:pPr>
            <a:r>
              <a:rPr lang="en-US" sz="2200" dirty="0">
                <a:solidFill>
                  <a:prstClr val="black"/>
                </a:solidFill>
                <a:latin typeface="Garamond"/>
              </a:rPr>
              <a:t>Brittani Childers</a:t>
            </a:r>
          </a:p>
          <a:p>
            <a:pPr marL="285750" lvl="1"/>
            <a:r>
              <a:rPr lang="en-US" sz="2200" dirty="0">
                <a:solidFill>
                  <a:prstClr val="black"/>
                </a:solidFill>
                <a:latin typeface="Garamond"/>
              </a:rPr>
              <a:t>Quality of Care Coordinator</a:t>
            </a:r>
          </a:p>
        </p:txBody>
      </p:sp>
      <p:sp>
        <p:nvSpPr>
          <p:cNvPr id="8" name="TextBox 7">
            <a:extLst>
              <a:ext uri="{FF2B5EF4-FFF2-40B4-BE49-F238E27FC236}">
                <a16:creationId xmlns:a16="http://schemas.microsoft.com/office/drawing/2014/main" id="{4100DB07-211F-438F-315B-D0D81EF5D020}"/>
              </a:ext>
            </a:extLst>
          </p:cNvPr>
          <p:cNvSpPr txBox="1">
            <a:spLocks noGrp="1" noRot="1" noMove="1" noResize="1" noEditPoints="1" noAdjustHandles="1" noChangeArrowheads="1" noChangeShapeType="1"/>
          </p:cNvSpPr>
          <p:nvPr/>
        </p:nvSpPr>
        <p:spPr>
          <a:xfrm flipH="1">
            <a:off x="2155580" y="463427"/>
            <a:ext cx="7880837" cy="1077218"/>
          </a:xfrm>
          <a:prstGeom prst="rect">
            <a:avLst/>
          </a:prstGeom>
          <a:noFill/>
        </p:spPr>
        <p:txBody>
          <a:bodyPr wrap="square" rtlCol="0">
            <a:spAutoFit/>
          </a:bodyPr>
          <a:lstStyle/>
          <a:p>
            <a:pPr algn="ctr"/>
            <a:endParaRPr lang="en-US" sz="1800" dirty="0">
              <a:ln>
                <a:solidFill>
                  <a:srgbClr val="465359"/>
                </a:solidFill>
              </a:ln>
            </a:endParaRPr>
          </a:p>
          <a:p>
            <a:pPr algn="ctr"/>
            <a:r>
              <a:rPr lang="en-US" sz="2800" dirty="0">
                <a:ln>
                  <a:solidFill>
                    <a:srgbClr val="465359"/>
                  </a:solidFill>
                </a:ln>
                <a:latin typeface="Garamond" panose="02020404030301010803" pitchFamily="18" charset="0"/>
              </a:rPr>
              <a:t>Quality Improvement Team</a:t>
            </a:r>
          </a:p>
          <a:p>
            <a:pPr algn="ctr"/>
            <a:endParaRPr lang="en-US" sz="1800" dirty="0">
              <a:ln>
                <a:solidFill>
                  <a:srgbClr val="465359"/>
                </a:solidFill>
              </a:ln>
            </a:endParaRPr>
          </a:p>
        </p:txBody>
      </p:sp>
      <p:sp>
        <p:nvSpPr>
          <p:cNvPr id="9" name="Slide Number Placeholder 8">
            <a:extLst>
              <a:ext uri="{FF2B5EF4-FFF2-40B4-BE49-F238E27FC236}">
                <a16:creationId xmlns:a16="http://schemas.microsoft.com/office/drawing/2014/main" id="{8D046E03-F422-5CEC-C4A6-C18250C5A119}"/>
              </a:ext>
            </a:extLst>
          </p:cNvPr>
          <p:cNvSpPr>
            <a:spLocks noGrp="1" noRot="1" noMove="1" noResize="1" noEditPoints="1" noAdjustHandles="1" noChangeArrowheads="1" noChangeShapeType="1"/>
          </p:cNvSpPr>
          <p:nvPr>
            <p:ph type="sldNum" sz="quarter" idx="12"/>
          </p:nvPr>
        </p:nvSpPr>
        <p:spPr/>
        <p:txBody>
          <a:bodyPr/>
          <a:lstStyle/>
          <a:p>
            <a:fld id="{28844951-7827-47D4-8276-7DDE1FA7D85A}" type="slidenum">
              <a:rPr lang="en-US" smtClean="0">
                <a:solidFill>
                  <a:schemeClr val="tx1"/>
                </a:solidFill>
                <a:latin typeface="FranklinGothicURWDem"/>
              </a:rPr>
              <a:t>9</a:t>
            </a:fld>
            <a:endParaRPr lang="en-US" dirty="0">
              <a:solidFill>
                <a:schemeClr val="tx1"/>
              </a:solidFill>
              <a:latin typeface="FranklinGothicURWDem"/>
            </a:endParaRPr>
          </a:p>
        </p:txBody>
      </p:sp>
    </p:spTree>
    <p:extLst>
      <p:ext uri="{BB962C8B-B14F-4D97-AF65-F5344CB8AC3E}">
        <p14:creationId xmlns:p14="http://schemas.microsoft.com/office/powerpoint/2010/main" val="307328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LuminousVTI">
  <a:themeElements>
    <a:clrScheme name="AnalogousFromLightSeedLeftStep">
      <a:dk1>
        <a:srgbClr val="000000"/>
      </a:dk1>
      <a:lt1>
        <a:srgbClr val="FFFFFF"/>
      </a:lt1>
      <a:dk2>
        <a:srgbClr val="243841"/>
      </a:dk2>
      <a:lt2>
        <a:srgbClr val="E2E5E8"/>
      </a:lt2>
      <a:accent1>
        <a:srgbClr val="D59648"/>
      </a:accent1>
      <a:accent2>
        <a:srgbClr val="DA705F"/>
      </a:accent2>
      <a:accent3>
        <a:srgbClr val="E17C98"/>
      </a:accent3>
      <a:accent4>
        <a:srgbClr val="DA5FB5"/>
      </a:accent4>
      <a:accent5>
        <a:srgbClr val="D57CE1"/>
      </a:accent5>
      <a:accent6>
        <a:srgbClr val="995FDA"/>
      </a:accent6>
      <a:hlink>
        <a:srgbClr val="6383AB"/>
      </a:hlink>
      <a:folHlink>
        <a:srgbClr val="7F7F7F"/>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power Template  -  Read-Only" id="{46F1C4BD-5D58-4533-AF5B-E74385797C6E}" vid="{5EB15030-89F9-41D3-BF98-35FA444C20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Empower Template</Template>
  <TotalTime>433</TotalTime>
  <Words>1087</Words>
  <Application>Microsoft Office PowerPoint</Application>
  <PresentationFormat>Widescreen</PresentationFormat>
  <Paragraphs>142</Paragraphs>
  <Slides>11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Avenir Next LT Pro</vt:lpstr>
      <vt:lpstr>Calibri</vt:lpstr>
      <vt:lpstr>FranklinGothicURWDem</vt:lpstr>
      <vt:lpstr>Garamond</vt:lpstr>
      <vt:lpstr>Gill Sans MT</vt:lpstr>
      <vt:lpstr>Sabon Next LT</vt:lpstr>
      <vt:lpstr>Wingdings</vt:lpstr>
      <vt:lpstr>Wingdings 2</vt:lpstr>
      <vt:lpstr>Wingdings,Sans-Serif</vt:lpstr>
      <vt:lpstr>LuminousVTI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Aimee Robertson</dc:creator>
  <cp:lastModifiedBy>Rea Goyne</cp:lastModifiedBy>
  <cp:revision>2</cp:revision>
  <dcterms:created xsi:type="dcterms:W3CDTF">2023-02-27T14:34:23Z</dcterms:created>
  <dcterms:modified xsi:type="dcterms:W3CDTF">2023-03-10T22:56:41Z</dcterms:modified>
</cp:coreProperties>
</file>